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520"/>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AF37"/>
          </a:solidFill>
          <a:ln/>
        </p:spPr>
      </p:sp>
      <p:sp>
        <p:nvSpPr>
          <p:cNvPr id="3" name="Shape 1"/>
          <p:cNvSpPr/>
          <p:nvPr/>
        </p:nvSpPr>
        <p:spPr>
          <a:xfrm>
            <a:off x="0" y="5079492"/>
            <a:ext cx="9144000" cy="64008"/>
          </a:xfrm>
          <a:prstGeom prst="rect">
            <a:avLst/>
          </a:prstGeom>
          <a:solidFill>
            <a:srgbClr val="D4AF37"/>
          </a:solidFill>
          <a:ln/>
        </p:spPr>
      </p:sp>
      <p:sp>
        <p:nvSpPr>
          <p:cNvPr id="4" name="Shape 2"/>
          <p:cNvSpPr/>
          <p:nvPr/>
        </p:nvSpPr>
        <p:spPr>
          <a:xfrm>
            <a:off x="457200" y="914400"/>
            <a:ext cx="64008" cy="2926080"/>
          </a:xfrm>
          <a:prstGeom prst="rect">
            <a:avLst/>
          </a:prstGeom>
          <a:solidFill>
            <a:srgbClr val="D4AF37"/>
          </a:solidFill>
          <a:ln/>
        </p:spPr>
      </p:sp>
      <p:sp>
        <p:nvSpPr>
          <p:cNvPr id="5" name="Text 3"/>
          <p:cNvSpPr/>
          <p:nvPr/>
        </p:nvSpPr>
        <p:spPr>
          <a:xfrm>
            <a:off x="685800" y="164592"/>
            <a:ext cx="7772400" cy="274320"/>
          </a:xfrm>
          <a:prstGeom prst="rect">
            <a:avLst/>
          </a:prstGeom>
          <a:noFill/>
          <a:ln/>
        </p:spPr>
        <p:txBody>
          <a:bodyPr wrap="square" lIns="0" tIns="0" rIns="0" bIns="0" rtlCol="0" anchor="ctr"/>
          <a:lstStyle/>
          <a:p>
            <a:pPr indent="0" marL="0">
              <a:buNone/>
            </a:pPr>
            <a:r>
              <a:rPr lang="en-US" sz="750" b="1" spc="200" kern="0" dirty="0">
                <a:solidFill>
                  <a:srgbClr val="A89968"/>
                </a:solidFill>
              </a:rPr>
              <a:t>OILWATCH401  ·  INVESTIGATIVE RESEARCH SERIES</a:t>
            </a:r>
            <a:endParaRPr lang="en-US" sz="750" dirty="0"/>
          </a:p>
        </p:txBody>
      </p:sp>
      <p:sp>
        <p:nvSpPr>
          <p:cNvPr id="6" name="Text 4"/>
          <p:cNvSpPr/>
          <p:nvPr/>
        </p:nvSpPr>
        <p:spPr>
          <a:xfrm>
            <a:off x="685800" y="868680"/>
            <a:ext cx="7772400" cy="1828800"/>
          </a:xfrm>
          <a:prstGeom prst="rect">
            <a:avLst/>
          </a:prstGeom>
          <a:noFill/>
          <a:ln/>
        </p:spPr>
        <p:txBody>
          <a:bodyPr wrap="square" lIns="0" tIns="0" rIns="0" bIns="0" rtlCol="0" anchor="ctr"/>
          <a:lstStyle/>
          <a:p>
            <a:pPr algn="l" indent="0" marL="0">
              <a:buNone/>
            </a:pPr>
            <a:r>
              <a:rPr lang="en-US" sz="5400" b="1" dirty="0">
                <a:solidFill>
                  <a:srgbClr val="D4AF37"/>
                </a:solidFill>
                <a:latin typeface="Georgia" pitchFamily="34" charset="0"/>
                <a:ea typeface="Georgia" pitchFamily="34" charset="-122"/>
                <a:cs typeface="Georgia" pitchFamily="34" charset="-120"/>
              </a:rPr>
              <a:t>DOCTRINE AS</a:t>
            </a:r>
            <a:endParaRPr lang="en-US" sz="5400" dirty="0"/>
          </a:p>
          <a:p>
            <a:pPr algn="l" indent="0" marL="0">
              <a:buNone/>
            </a:pPr>
            <a:r>
              <a:rPr lang="en-US" sz="5400" b="1" dirty="0">
                <a:solidFill>
                  <a:srgbClr val="D4AF37"/>
                </a:solidFill>
                <a:latin typeface="Georgia" pitchFamily="34" charset="0"/>
                <a:ea typeface="Georgia" pitchFamily="34" charset="-122"/>
                <a:cs typeface="Georgia" pitchFamily="34" charset="-120"/>
              </a:rPr>
              <a:t>AUTHORIZATION</a:t>
            </a:r>
            <a:endParaRPr lang="en-US" sz="5400" dirty="0"/>
          </a:p>
        </p:txBody>
      </p:sp>
      <p:sp>
        <p:nvSpPr>
          <p:cNvPr id="7" name="Text 5"/>
          <p:cNvSpPr/>
          <p:nvPr/>
        </p:nvSpPr>
        <p:spPr>
          <a:xfrm>
            <a:off x="685800" y="2697480"/>
            <a:ext cx="7315200" cy="502920"/>
          </a:xfrm>
          <a:prstGeom prst="rect">
            <a:avLst/>
          </a:prstGeom>
          <a:noFill/>
          <a:ln/>
        </p:spPr>
        <p:txBody>
          <a:bodyPr wrap="square" lIns="0" tIns="0" rIns="0" bIns="0" rtlCol="0" anchor="ctr"/>
          <a:lstStyle/>
          <a:p>
            <a:pPr algn="l" indent="0" marL="0">
              <a:buNone/>
            </a:pPr>
            <a:r>
              <a:rPr lang="en-US" sz="1600" i="1" dirty="0">
                <a:solidFill>
                  <a:srgbClr val="E0E0E0"/>
                </a:solidFill>
                <a:latin typeface="Georgia" pitchFamily="34" charset="0"/>
                <a:ea typeface="Georgia" pitchFamily="34" charset="-122"/>
                <a:cs typeface="Georgia" pitchFamily="34" charset="-120"/>
              </a:rPr>
              <a:t>Venezuela 1902–1904: The Crisis That Rewrote the Hemisphere</a:t>
            </a:r>
            <a:endParaRPr lang="en-US" sz="1600" dirty="0"/>
          </a:p>
        </p:txBody>
      </p:sp>
      <p:sp>
        <p:nvSpPr>
          <p:cNvPr id="8" name="Text 6"/>
          <p:cNvSpPr/>
          <p:nvPr/>
        </p:nvSpPr>
        <p:spPr>
          <a:xfrm>
            <a:off x="685800" y="3246120"/>
            <a:ext cx="7315200" cy="411480"/>
          </a:xfrm>
          <a:prstGeom prst="rect">
            <a:avLst/>
          </a:prstGeom>
          <a:noFill/>
          <a:ln/>
        </p:spPr>
        <p:txBody>
          <a:bodyPr wrap="square" lIns="0" tIns="0" rIns="0" bIns="0" rtlCol="0" anchor="ctr"/>
          <a:lstStyle/>
          <a:p>
            <a:pPr algn="l" indent="0" marL="0">
              <a:buNone/>
            </a:pPr>
            <a:r>
              <a:rPr lang="en-US" sz="1050" dirty="0">
                <a:solidFill>
                  <a:srgbClr val="A89968"/>
                </a:solidFill>
              </a:rPr>
              <a:t>From the Monroe Doctrine to the Roosevelt Corollary — How a Court Ruling at The Hague Built an American Empire</a:t>
            </a:r>
            <a:endParaRPr lang="en-US" sz="1050" dirty="0"/>
          </a:p>
        </p:txBody>
      </p:sp>
      <p:sp>
        <p:nvSpPr>
          <p:cNvPr id="9" name="Shape 7"/>
          <p:cNvSpPr/>
          <p:nvPr/>
        </p:nvSpPr>
        <p:spPr>
          <a:xfrm>
            <a:off x="685800" y="3794760"/>
            <a:ext cx="7315200" cy="36576"/>
          </a:xfrm>
          <a:prstGeom prst="rect">
            <a:avLst/>
          </a:prstGeom>
          <a:solidFill>
            <a:srgbClr val="A89968"/>
          </a:solidFill>
          <a:ln/>
        </p:spPr>
      </p:sp>
      <p:sp>
        <p:nvSpPr>
          <p:cNvPr id="10" name="Text 8"/>
          <p:cNvSpPr/>
          <p:nvPr/>
        </p:nvSpPr>
        <p:spPr>
          <a:xfrm>
            <a:off x="685800" y="3913632"/>
            <a:ext cx="7315200" cy="256032"/>
          </a:xfrm>
          <a:prstGeom prst="rect">
            <a:avLst/>
          </a:prstGeom>
          <a:noFill/>
          <a:ln/>
        </p:spPr>
        <p:txBody>
          <a:bodyPr wrap="square" lIns="0" tIns="0" rIns="0" bIns="0" rtlCol="0" anchor="ctr"/>
          <a:lstStyle/>
          <a:p>
            <a:pPr indent="0" marL="0">
              <a:buNone/>
            </a:pPr>
            <a:r>
              <a:rPr lang="en-US" sz="750" b="1" spc="200" kern="0" dirty="0">
                <a:solidFill>
                  <a:srgbClr val="A89968"/>
                </a:solidFill>
              </a:rPr>
              <a:t>PAYWALL SERIES  ·  PART I OF III  ·  RESEARCH COMPILED MAY 2026</a:t>
            </a:r>
            <a:endParaRPr lang="en-US" sz="7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1520"/>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AF37"/>
          </a:solidFill>
          <a:ln/>
        </p:spPr>
      </p:sp>
      <p:sp>
        <p:nvSpPr>
          <p:cNvPr id="3" name="Text 1"/>
          <p:cNvSpPr/>
          <p:nvPr/>
        </p:nvSpPr>
        <p:spPr>
          <a:xfrm>
            <a:off x="457200" y="164592"/>
            <a:ext cx="8229600" cy="438912"/>
          </a:xfrm>
          <a:prstGeom prst="rect">
            <a:avLst/>
          </a:prstGeom>
          <a:noFill/>
          <a:ln/>
        </p:spPr>
        <p:txBody>
          <a:bodyPr wrap="square" lIns="0" tIns="0" rIns="0" bIns="0" rtlCol="0" anchor="ctr"/>
          <a:lstStyle/>
          <a:p>
            <a:pPr indent="0" marL="0">
              <a:buNone/>
            </a:pPr>
            <a:r>
              <a:rPr lang="en-US" sz="2800" b="1" dirty="0">
                <a:solidFill>
                  <a:srgbClr val="D4AF37"/>
                </a:solidFill>
                <a:latin typeface="Georgia" pitchFamily="34" charset="0"/>
                <a:ea typeface="Georgia" pitchFamily="34" charset="-122"/>
                <a:cs typeface="Georgia" pitchFamily="34" charset="-120"/>
              </a:rPr>
              <a:t>THE FIRST EXECUTION</a:t>
            </a:r>
            <a:endParaRPr lang="en-US" sz="2800" dirty="0"/>
          </a:p>
        </p:txBody>
      </p:sp>
      <p:sp>
        <p:nvSpPr>
          <p:cNvPr id="4" name="Text 2"/>
          <p:cNvSpPr/>
          <p:nvPr/>
        </p:nvSpPr>
        <p:spPr>
          <a:xfrm>
            <a:off x="457200" y="621792"/>
            <a:ext cx="8229600" cy="256032"/>
          </a:xfrm>
          <a:prstGeom prst="rect">
            <a:avLst/>
          </a:prstGeom>
          <a:noFill/>
          <a:ln/>
        </p:spPr>
        <p:txBody>
          <a:bodyPr wrap="square" lIns="0" tIns="0" rIns="0" bIns="0" rtlCol="0" anchor="ctr"/>
          <a:lstStyle/>
          <a:p>
            <a:pPr indent="0" marL="0">
              <a:buNone/>
            </a:pPr>
            <a:r>
              <a:rPr lang="en-US" sz="950" i="1" dirty="0">
                <a:solidFill>
                  <a:srgbClr val="A89968"/>
                </a:solidFill>
              </a:rPr>
              <a:t>January 20, 1905 — Dominican Republic · Thomas C. Dawson, U.S. Minister · Debt: $30M restructured to $17M</a:t>
            </a:r>
            <a:endParaRPr lang="en-US" sz="950" dirty="0"/>
          </a:p>
        </p:txBody>
      </p:sp>
      <p:sp>
        <p:nvSpPr>
          <p:cNvPr id="5" name="Shape 3"/>
          <p:cNvSpPr/>
          <p:nvPr/>
        </p:nvSpPr>
        <p:spPr>
          <a:xfrm>
            <a:off x="365760" y="1005840"/>
            <a:ext cx="4114800" cy="178308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6" name="Shape 4"/>
          <p:cNvSpPr/>
          <p:nvPr/>
        </p:nvSpPr>
        <p:spPr>
          <a:xfrm>
            <a:off x="365760" y="1005840"/>
            <a:ext cx="50292" cy="1783080"/>
          </a:xfrm>
          <a:prstGeom prst="rect">
            <a:avLst/>
          </a:prstGeom>
          <a:solidFill>
            <a:srgbClr val="D4AF37"/>
          </a:solidFill>
          <a:ln/>
        </p:spPr>
      </p:sp>
      <p:sp>
        <p:nvSpPr>
          <p:cNvPr id="7" name="Shape 5"/>
          <p:cNvSpPr/>
          <p:nvPr/>
        </p:nvSpPr>
        <p:spPr>
          <a:xfrm>
            <a:off x="475488" y="1115568"/>
            <a:ext cx="420624" cy="420624"/>
          </a:xfrm>
          <a:prstGeom prst="ellipse">
            <a:avLst/>
          </a:prstGeom>
          <a:solidFill>
            <a:srgbClr val="D4AF37"/>
          </a:solidFill>
          <a:ln/>
        </p:spPr>
      </p:sp>
      <p:sp>
        <p:nvSpPr>
          <p:cNvPr id="8" name="Text 6"/>
          <p:cNvSpPr/>
          <p:nvPr/>
        </p:nvSpPr>
        <p:spPr>
          <a:xfrm>
            <a:off x="475488" y="1115568"/>
            <a:ext cx="420624" cy="420624"/>
          </a:xfrm>
          <a:prstGeom prst="rect">
            <a:avLst/>
          </a:prstGeom>
          <a:noFill/>
          <a:ln/>
        </p:spPr>
        <p:txBody>
          <a:bodyPr wrap="square" lIns="0" tIns="0" rIns="0" bIns="0" rtlCol="0" anchor="ctr"/>
          <a:lstStyle/>
          <a:p>
            <a:pPr algn="ctr" indent="0" marL="0">
              <a:buNone/>
            </a:pPr>
            <a:r>
              <a:rPr lang="en-US" sz="1200" b="1" dirty="0">
                <a:solidFill>
                  <a:srgbClr val="0D1520"/>
                </a:solidFill>
              </a:rPr>
              <a:t>01</a:t>
            </a:r>
            <a:endParaRPr lang="en-US" sz="1200" dirty="0"/>
          </a:p>
        </p:txBody>
      </p:sp>
      <p:sp>
        <p:nvSpPr>
          <p:cNvPr id="9" name="Text 7"/>
          <p:cNvSpPr/>
          <p:nvPr/>
        </p:nvSpPr>
        <p:spPr>
          <a:xfrm>
            <a:off x="987552" y="1115568"/>
            <a:ext cx="3337560" cy="237744"/>
          </a:xfrm>
          <a:prstGeom prst="rect">
            <a:avLst/>
          </a:prstGeom>
          <a:noFill/>
          <a:ln/>
        </p:spPr>
        <p:txBody>
          <a:bodyPr wrap="square" lIns="0" tIns="0" rIns="0" bIns="0" rtlCol="0" anchor="ctr"/>
          <a:lstStyle/>
          <a:p>
            <a:pPr indent="0" marL="0">
              <a:buNone/>
            </a:pPr>
            <a:r>
              <a:rPr lang="en-US" sz="800" b="1" spc="100" kern="0" dirty="0">
                <a:solidFill>
                  <a:srgbClr val="D4AF37"/>
                </a:solidFill>
              </a:rPr>
              <a:t>DEC 1904</a:t>
            </a:r>
            <a:endParaRPr lang="en-US" sz="800" dirty="0"/>
          </a:p>
        </p:txBody>
      </p:sp>
      <p:sp>
        <p:nvSpPr>
          <p:cNvPr id="10" name="Text 8"/>
          <p:cNvSpPr/>
          <p:nvPr/>
        </p:nvSpPr>
        <p:spPr>
          <a:xfrm>
            <a:off x="987552" y="1371600"/>
            <a:ext cx="3337560" cy="292608"/>
          </a:xfrm>
          <a:prstGeom prst="rect">
            <a:avLst/>
          </a:prstGeom>
          <a:noFill/>
          <a:ln/>
        </p:spPr>
        <p:txBody>
          <a:bodyPr wrap="square" lIns="0" tIns="0" rIns="0" bIns="0" rtlCol="0" anchor="ctr"/>
          <a:lstStyle/>
          <a:p>
            <a:pPr indent="0" marL="0">
              <a:buNone/>
            </a:pPr>
            <a:r>
              <a:rPr lang="en-US" sz="1100" b="1" dirty="0">
                <a:solidFill>
                  <a:srgbClr val="E0E0E0"/>
                </a:solidFill>
                <a:latin typeface="Georgia" pitchFamily="34" charset="0"/>
                <a:ea typeface="Georgia" pitchFamily="34" charset="-122"/>
                <a:cs typeface="Georgia" pitchFamily="34" charset="-120"/>
              </a:rPr>
              <a:t>Corollary Declared</a:t>
            </a:r>
            <a:endParaRPr lang="en-US" sz="1100" dirty="0"/>
          </a:p>
        </p:txBody>
      </p:sp>
      <p:sp>
        <p:nvSpPr>
          <p:cNvPr id="11" name="Shape 9"/>
          <p:cNvSpPr/>
          <p:nvPr/>
        </p:nvSpPr>
        <p:spPr>
          <a:xfrm>
            <a:off x="475488" y="1719072"/>
            <a:ext cx="3886200" cy="0"/>
          </a:xfrm>
          <a:prstGeom prst="line">
            <a:avLst/>
          </a:prstGeom>
          <a:noFill/>
          <a:ln w="5080">
            <a:solidFill>
              <a:srgbClr val="A89968"/>
            </a:solidFill>
            <a:prstDash val="dash"/>
          </a:ln>
        </p:spPr>
      </p:sp>
      <p:sp>
        <p:nvSpPr>
          <p:cNvPr id="12" name="Text 10"/>
          <p:cNvSpPr/>
          <p:nvPr/>
        </p:nvSpPr>
        <p:spPr>
          <a:xfrm>
            <a:off x="475488" y="1810512"/>
            <a:ext cx="3886200" cy="914400"/>
          </a:xfrm>
          <a:prstGeom prst="rect">
            <a:avLst/>
          </a:prstGeom>
          <a:noFill/>
          <a:ln/>
        </p:spPr>
        <p:txBody>
          <a:bodyPr wrap="square" lIns="0" tIns="0" rIns="0" bIns="0" rtlCol="0" anchor="t"/>
          <a:lstStyle/>
          <a:p>
            <a:pPr algn="l" indent="0" marL="0">
              <a:buNone/>
            </a:pPr>
            <a:r>
              <a:rPr lang="en-US" sz="880" dirty="0">
                <a:solidFill>
                  <a:srgbClr val="E0E0E0"/>
                </a:solidFill>
              </a:rPr>
              <a:t>Roosevelt announces the doctrine in his Annual Message to Congress. No treaty ratification. No Senate vote. Executive proclamation only. "Chronic wrongdoing" is now sufficient justification for U.S. intervention.</a:t>
            </a:r>
            <a:endParaRPr lang="en-US" sz="880" dirty="0"/>
          </a:p>
        </p:txBody>
      </p:sp>
      <p:sp>
        <p:nvSpPr>
          <p:cNvPr id="13" name="Shape 11"/>
          <p:cNvSpPr/>
          <p:nvPr/>
        </p:nvSpPr>
        <p:spPr>
          <a:xfrm>
            <a:off x="365760" y="2926080"/>
            <a:ext cx="4114800" cy="178308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14" name="Shape 12"/>
          <p:cNvSpPr/>
          <p:nvPr/>
        </p:nvSpPr>
        <p:spPr>
          <a:xfrm>
            <a:off x="365760" y="2926080"/>
            <a:ext cx="50292" cy="1783080"/>
          </a:xfrm>
          <a:prstGeom prst="rect">
            <a:avLst/>
          </a:prstGeom>
          <a:solidFill>
            <a:srgbClr val="D4AF37"/>
          </a:solidFill>
          <a:ln/>
        </p:spPr>
      </p:sp>
      <p:sp>
        <p:nvSpPr>
          <p:cNvPr id="15" name="Shape 13"/>
          <p:cNvSpPr/>
          <p:nvPr/>
        </p:nvSpPr>
        <p:spPr>
          <a:xfrm>
            <a:off x="475488" y="3035808"/>
            <a:ext cx="420624" cy="420624"/>
          </a:xfrm>
          <a:prstGeom prst="ellipse">
            <a:avLst/>
          </a:prstGeom>
          <a:solidFill>
            <a:srgbClr val="D4AF37"/>
          </a:solidFill>
          <a:ln/>
        </p:spPr>
      </p:sp>
      <p:sp>
        <p:nvSpPr>
          <p:cNvPr id="16" name="Text 14"/>
          <p:cNvSpPr/>
          <p:nvPr/>
        </p:nvSpPr>
        <p:spPr>
          <a:xfrm>
            <a:off x="475488" y="3035808"/>
            <a:ext cx="420624" cy="420624"/>
          </a:xfrm>
          <a:prstGeom prst="rect">
            <a:avLst/>
          </a:prstGeom>
          <a:noFill/>
          <a:ln/>
        </p:spPr>
        <p:txBody>
          <a:bodyPr wrap="square" lIns="0" tIns="0" rIns="0" bIns="0" rtlCol="0" anchor="ctr"/>
          <a:lstStyle/>
          <a:p>
            <a:pPr algn="ctr" indent="0" marL="0">
              <a:buNone/>
            </a:pPr>
            <a:r>
              <a:rPr lang="en-US" sz="1200" b="1" dirty="0">
                <a:solidFill>
                  <a:srgbClr val="0D1520"/>
                </a:solidFill>
              </a:rPr>
              <a:t>02</a:t>
            </a:r>
            <a:endParaRPr lang="en-US" sz="1200" dirty="0"/>
          </a:p>
        </p:txBody>
      </p:sp>
      <p:sp>
        <p:nvSpPr>
          <p:cNvPr id="17" name="Text 15"/>
          <p:cNvSpPr/>
          <p:nvPr/>
        </p:nvSpPr>
        <p:spPr>
          <a:xfrm>
            <a:off x="987552" y="3035808"/>
            <a:ext cx="3337560" cy="237744"/>
          </a:xfrm>
          <a:prstGeom prst="rect">
            <a:avLst/>
          </a:prstGeom>
          <a:noFill/>
          <a:ln/>
        </p:spPr>
        <p:txBody>
          <a:bodyPr wrap="square" lIns="0" tIns="0" rIns="0" bIns="0" rtlCol="0" anchor="ctr"/>
          <a:lstStyle/>
          <a:p>
            <a:pPr indent="0" marL="0">
              <a:buNone/>
            </a:pPr>
            <a:r>
              <a:rPr lang="en-US" sz="800" b="1" spc="100" kern="0" dirty="0">
                <a:solidFill>
                  <a:srgbClr val="D4AF37"/>
                </a:solidFill>
              </a:rPr>
              <a:t>JAN 20, 1905</a:t>
            </a:r>
            <a:endParaRPr lang="en-US" sz="800" dirty="0"/>
          </a:p>
        </p:txBody>
      </p:sp>
      <p:sp>
        <p:nvSpPr>
          <p:cNvPr id="18" name="Text 16"/>
          <p:cNvSpPr/>
          <p:nvPr/>
        </p:nvSpPr>
        <p:spPr>
          <a:xfrm>
            <a:off x="987552" y="3291840"/>
            <a:ext cx="3337560" cy="292608"/>
          </a:xfrm>
          <a:prstGeom prst="rect">
            <a:avLst/>
          </a:prstGeom>
          <a:noFill/>
          <a:ln/>
        </p:spPr>
        <p:txBody>
          <a:bodyPr wrap="square" lIns="0" tIns="0" rIns="0" bIns="0" rtlCol="0" anchor="ctr"/>
          <a:lstStyle/>
          <a:p>
            <a:pPr indent="0" marL="0">
              <a:buNone/>
            </a:pPr>
            <a:r>
              <a:rPr lang="en-US" sz="1100" b="1" dirty="0">
                <a:solidFill>
                  <a:srgbClr val="E0E0E0"/>
                </a:solidFill>
                <a:latin typeface="Georgia" pitchFamily="34" charset="0"/>
                <a:ea typeface="Georgia" pitchFamily="34" charset="-122"/>
                <a:cs typeface="Georgia" pitchFamily="34" charset="-120"/>
              </a:rPr>
              <a:t>Dawson's Agreement</a:t>
            </a:r>
            <a:endParaRPr lang="en-US" sz="1100" dirty="0"/>
          </a:p>
        </p:txBody>
      </p:sp>
      <p:sp>
        <p:nvSpPr>
          <p:cNvPr id="19" name="Shape 17"/>
          <p:cNvSpPr/>
          <p:nvPr/>
        </p:nvSpPr>
        <p:spPr>
          <a:xfrm>
            <a:off x="475488" y="3639312"/>
            <a:ext cx="3886200" cy="0"/>
          </a:xfrm>
          <a:prstGeom prst="line">
            <a:avLst/>
          </a:prstGeom>
          <a:noFill/>
          <a:ln w="5080">
            <a:solidFill>
              <a:srgbClr val="A89968"/>
            </a:solidFill>
            <a:prstDash val="dash"/>
          </a:ln>
        </p:spPr>
      </p:sp>
      <p:sp>
        <p:nvSpPr>
          <p:cNvPr id="20" name="Text 18"/>
          <p:cNvSpPr/>
          <p:nvPr/>
        </p:nvSpPr>
        <p:spPr>
          <a:xfrm>
            <a:off x="475488" y="3730752"/>
            <a:ext cx="3886200" cy="914400"/>
          </a:xfrm>
          <a:prstGeom prst="rect">
            <a:avLst/>
          </a:prstGeom>
          <a:noFill/>
          <a:ln/>
        </p:spPr>
        <p:txBody>
          <a:bodyPr wrap="square" lIns="0" tIns="0" rIns="0" bIns="0" rtlCol="0" anchor="t"/>
          <a:lstStyle/>
          <a:p>
            <a:pPr algn="l" indent="0" marL="0">
              <a:buNone/>
            </a:pPr>
            <a:r>
              <a:rPr lang="en-US" sz="880" dirty="0">
                <a:solidFill>
                  <a:srgbClr val="E0E0E0"/>
                </a:solidFill>
              </a:rPr>
              <a:t>U.S. Minister Thomas C. Dawson encourages Dominican President Morales to formally invite American control of all Dominican customhouses. Invitation engineered. Agreement signed.</a:t>
            </a:r>
            <a:endParaRPr lang="en-US" sz="880" dirty="0"/>
          </a:p>
        </p:txBody>
      </p:sp>
      <p:sp>
        <p:nvSpPr>
          <p:cNvPr id="21" name="Shape 19"/>
          <p:cNvSpPr/>
          <p:nvPr/>
        </p:nvSpPr>
        <p:spPr>
          <a:xfrm>
            <a:off x="4754880" y="1005840"/>
            <a:ext cx="4114800" cy="178308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22" name="Shape 20"/>
          <p:cNvSpPr/>
          <p:nvPr/>
        </p:nvSpPr>
        <p:spPr>
          <a:xfrm>
            <a:off x="4754880" y="1005840"/>
            <a:ext cx="50292" cy="1783080"/>
          </a:xfrm>
          <a:prstGeom prst="rect">
            <a:avLst/>
          </a:prstGeom>
          <a:solidFill>
            <a:srgbClr val="D4AF37"/>
          </a:solidFill>
          <a:ln/>
        </p:spPr>
      </p:sp>
      <p:sp>
        <p:nvSpPr>
          <p:cNvPr id="23" name="Shape 21"/>
          <p:cNvSpPr/>
          <p:nvPr/>
        </p:nvSpPr>
        <p:spPr>
          <a:xfrm>
            <a:off x="4864608" y="1115568"/>
            <a:ext cx="420624" cy="420624"/>
          </a:xfrm>
          <a:prstGeom prst="ellipse">
            <a:avLst/>
          </a:prstGeom>
          <a:solidFill>
            <a:srgbClr val="D4AF37"/>
          </a:solidFill>
          <a:ln/>
        </p:spPr>
      </p:sp>
      <p:sp>
        <p:nvSpPr>
          <p:cNvPr id="24" name="Text 22"/>
          <p:cNvSpPr/>
          <p:nvPr/>
        </p:nvSpPr>
        <p:spPr>
          <a:xfrm>
            <a:off x="4864608" y="1115568"/>
            <a:ext cx="420624" cy="420624"/>
          </a:xfrm>
          <a:prstGeom prst="rect">
            <a:avLst/>
          </a:prstGeom>
          <a:noFill/>
          <a:ln/>
        </p:spPr>
        <p:txBody>
          <a:bodyPr wrap="square" lIns="0" tIns="0" rIns="0" bIns="0" rtlCol="0" anchor="ctr"/>
          <a:lstStyle/>
          <a:p>
            <a:pPr algn="ctr" indent="0" marL="0">
              <a:buNone/>
            </a:pPr>
            <a:r>
              <a:rPr lang="en-US" sz="1200" b="1" dirty="0">
                <a:solidFill>
                  <a:srgbClr val="0D1520"/>
                </a:solidFill>
              </a:rPr>
              <a:t>03</a:t>
            </a:r>
            <a:endParaRPr lang="en-US" sz="1200" dirty="0"/>
          </a:p>
        </p:txBody>
      </p:sp>
      <p:sp>
        <p:nvSpPr>
          <p:cNvPr id="25" name="Text 23"/>
          <p:cNvSpPr/>
          <p:nvPr/>
        </p:nvSpPr>
        <p:spPr>
          <a:xfrm>
            <a:off x="5376672" y="1115568"/>
            <a:ext cx="3337560" cy="237744"/>
          </a:xfrm>
          <a:prstGeom prst="rect">
            <a:avLst/>
          </a:prstGeom>
          <a:noFill/>
          <a:ln/>
        </p:spPr>
        <p:txBody>
          <a:bodyPr wrap="square" lIns="0" tIns="0" rIns="0" bIns="0" rtlCol="0" anchor="ctr"/>
          <a:lstStyle/>
          <a:p>
            <a:pPr indent="0" marL="0">
              <a:buNone/>
            </a:pPr>
            <a:r>
              <a:rPr lang="en-US" sz="800" b="1" spc="100" kern="0" dirty="0">
                <a:solidFill>
                  <a:srgbClr val="D4AF37"/>
                </a:solidFill>
              </a:rPr>
              <a:t>1905–1907</a:t>
            </a:r>
            <a:endParaRPr lang="en-US" sz="800" dirty="0"/>
          </a:p>
        </p:txBody>
      </p:sp>
      <p:sp>
        <p:nvSpPr>
          <p:cNvPr id="26" name="Text 24"/>
          <p:cNvSpPr/>
          <p:nvPr/>
        </p:nvSpPr>
        <p:spPr>
          <a:xfrm>
            <a:off x="5376672" y="1371600"/>
            <a:ext cx="3337560" cy="292608"/>
          </a:xfrm>
          <a:prstGeom prst="rect">
            <a:avLst/>
          </a:prstGeom>
          <a:noFill/>
          <a:ln/>
        </p:spPr>
        <p:txBody>
          <a:bodyPr wrap="square" lIns="0" tIns="0" rIns="0" bIns="0" rtlCol="0" anchor="ctr"/>
          <a:lstStyle/>
          <a:p>
            <a:pPr indent="0" marL="0">
              <a:buNone/>
            </a:pPr>
            <a:r>
              <a:rPr lang="en-US" sz="1100" b="1" dirty="0">
                <a:solidFill>
                  <a:srgbClr val="E0E0E0"/>
                </a:solidFill>
                <a:latin typeface="Georgia" pitchFamily="34" charset="0"/>
                <a:ea typeface="Georgia" pitchFamily="34" charset="-122"/>
                <a:cs typeface="Georgia" pitchFamily="34" charset="-120"/>
              </a:rPr>
              <a:t>The Modus Vivendi</a:t>
            </a:r>
            <a:endParaRPr lang="en-US" sz="1100" dirty="0"/>
          </a:p>
        </p:txBody>
      </p:sp>
      <p:sp>
        <p:nvSpPr>
          <p:cNvPr id="27" name="Shape 25"/>
          <p:cNvSpPr/>
          <p:nvPr/>
        </p:nvSpPr>
        <p:spPr>
          <a:xfrm>
            <a:off x="4864608" y="1719072"/>
            <a:ext cx="3886200" cy="0"/>
          </a:xfrm>
          <a:prstGeom prst="line">
            <a:avLst/>
          </a:prstGeom>
          <a:noFill/>
          <a:ln w="5080">
            <a:solidFill>
              <a:srgbClr val="A89968"/>
            </a:solidFill>
            <a:prstDash val="dash"/>
          </a:ln>
        </p:spPr>
      </p:sp>
      <p:sp>
        <p:nvSpPr>
          <p:cNvPr id="28" name="Text 26"/>
          <p:cNvSpPr/>
          <p:nvPr/>
        </p:nvSpPr>
        <p:spPr>
          <a:xfrm>
            <a:off x="4864608" y="1810512"/>
            <a:ext cx="3886200" cy="914400"/>
          </a:xfrm>
          <a:prstGeom prst="rect">
            <a:avLst/>
          </a:prstGeom>
          <a:noFill/>
          <a:ln/>
        </p:spPr>
        <p:txBody>
          <a:bodyPr wrap="square" lIns="0" tIns="0" rIns="0" bIns="0" rtlCol="0" anchor="t"/>
          <a:lstStyle/>
          <a:p>
            <a:pPr algn="l" indent="0" marL="0">
              <a:buNone/>
            </a:pPr>
            <a:r>
              <a:rPr lang="en-US" sz="880" dirty="0">
                <a:solidFill>
                  <a:srgbClr val="E0E0E0"/>
                </a:solidFill>
              </a:rPr>
              <a:t>Senate rejects the formal treaty. Roosevelt orders customs collection to begin anyway via executive authority alone. Debt restructured from $30M to $17M. A $20M U.S. bond floated to settle the gap. The Senate eventually ratifies in Feb 1907 — two years after the fact.</a:t>
            </a:r>
            <a:endParaRPr lang="en-US" sz="880" dirty="0"/>
          </a:p>
        </p:txBody>
      </p:sp>
      <p:sp>
        <p:nvSpPr>
          <p:cNvPr id="29" name="Shape 27"/>
          <p:cNvSpPr/>
          <p:nvPr/>
        </p:nvSpPr>
        <p:spPr>
          <a:xfrm>
            <a:off x="4754880" y="2926080"/>
            <a:ext cx="4114800" cy="178308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30" name="Shape 28"/>
          <p:cNvSpPr/>
          <p:nvPr/>
        </p:nvSpPr>
        <p:spPr>
          <a:xfrm>
            <a:off x="4754880" y="2926080"/>
            <a:ext cx="50292" cy="1783080"/>
          </a:xfrm>
          <a:prstGeom prst="rect">
            <a:avLst/>
          </a:prstGeom>
          <a:solidFill>
            <a:srgbClr val="D4AF37"/>
          </a:solidFill>
          <a:ln/>
        </p:spPr>
      </p:sp>
      <p:sp>
        <p:nvSpPr>
          <p:cNvPr id="31" name="Shape 29"/>
          <p:cNvSpPr/>
          <p:nvPr/>
        </p:nvSpPr>
        <p:spPr>
          <a:xfrm>
            <a:off x="4864608" y="3035808"/>
            <a:ext cx="420624" cy="420624"/>
          </a:xfrm>
          <a:prstGeom prst="ellipse">
            <a:avLst/>
          </a:prstGeom>
          <a:solidFill>
            <a:srgbClr val="D4AF37"/>
          </a:solidFill>
          <a:ln/>
        </p:spPr>
      </p:sp>
      <p:sp>
        <p:nvSpPr>
          <p:cNvPr id="32" name="Text 30"/>
          <p:cNvSpPr/>
          <p:nvPr/>
        </p:nvSpPr>
        <p:spPr>
          <a:xfrm>
            <a:off x="4864608" y="3035808"/>
            <a:ext cx="420624" cy="420624"/>
          </a:xfrm>
          <a:prstGeom prst="rect">
            <a:avLst/>
          </a:prstGeom>
          <a:noFill/>
          <a:ln/>
        </p:spPr>
        <p:txBody>
          <a:bodyPr wrap="square" lIns="0" tIns="0" rIns="0" bIns="0" rtlCol="0" anchor="ctr"/>
          <a:lstStyle/>
          <a:p>
            <a:pPr algn="ctr" indent="0" marL="0">
              <a:buNone/>
            </a:pPr>
            <a:r>
              <a:rPr lang="en-US" sz="1200" b="1" dirty="0">
                <a:solidFill>
                  <a:srgbClr val="0D1520"/>
                </a:solidFill>
              </a:rPr>
              <a:t>04</a:t>
            </a:r>
            <a:endParaRPr lang="en-US" sz="1200" dirty="0"/>
          </a:p>
        </p:txBody>
      </p:sp>
      <p:sp>
        <p:nvSpPr>
          <p:cNvPr id="33" name="Text 31"/>
          <p:cNvSpPr/>
          <p:nvPr/>
        </p:nvSpPr>
        <p:spPr>
          <a:xfrm>
            <a:off x="5376672" y="3035808"/>
            <a:ext cx="3337560" cy="237744"/>
          </a:xfrm>
          <a:prstGeom prst="rect">
            <a:avLst/>
          </a:prstGeom>
          <a:noFill/>
          <a:ln/>
        </p:spPr>
        <p:txBody>
          <a:bodyPr wrap="square" lIns="0" tIns="0" rIns="0" bIns="0" rtlCol="0" anchor="ctr"/>
          <a:lstStyle/>
          <a:p>
            <a:pPr indent="0" marL="0">
              <a:buNone/>
            </a:pPr>
            <a:r>
              <a:rPr lang="en-US" sz="800" b="1" spc="100" kern="0" dirty="0">
                <a:solidFill>
                  <a:srgbClr val="D4AF37"/>
                </a:solidFill>
              </a:rPr>
              <a:t>1905–1941</a:t>
            </a:r>
            <a:endParaRPr lang="en-US" sz="800" dirty="0"/>
          </a:p>
        </p:txBody>
      </p:sp>
      <p:sp>
        <p:nvSpPr>
          <p:cNvPr id="34" name="Text 32"/>
          <p:cNvSpPr/>
          <p:nvPr/>
        </p:nvSpPr>
        <p:spPr>
          <a:xfrm>
            <a:off x="5376672" y="3291840"/>
            <a:ext cx="3337560" cy="292608"/>
          </a:xfrm>
          <a:prstGeom prst="rect">
            <a:avLst/>
          </a:prstGeom>
          <a:noFill/>
          <a:ln/>
        </p:spPr>
        <p:txBody>
          <a:bodyPr wrap="square" lIns="0" tIns="0" rIns="0" bIns="0" rtlCol="0" anchor="ctr"/>
          <a:lstStyle/>
          <a:p>
            <a:pPr indent="0" marL="0">
              <a:buNone/>
            </a:pPr>
            <a:r>
              <a:rPr lang="en-US" sz="1100" b="1" dirty="0">
                <a:solidFill>
                  <a:srgbClr val="E0E0E0"/>
                </a:solidFill>
                <a:latin typeface="Georgia" pitchFamily="34" charset="0"/>
                <a:ea typeface="Georgia" pitchFamily="34" charset="-122"/>
                <a:cs typeface="Georgia" pitchFamily="34" charset="-120"/>
              </a:rPr>
              <a:t>36 Years of Control</a:t>
            </a:r>
            <a:endParaRPr lang="en-US" sz="1100" dirty="0"/>
          </a:p>
        </p:txBody>
      </p:sp>
      <p:sp>
        <p:nvSpPr>
          <p:cNvPr id="35" name="Shape 33"/>
          <p:cNvSpPr/>
          <p:nvPr/>
        </p:nvSpPr>
        <p:spPr>
          <a:xfrm>
            <a:off x="4864608" y="3639312"/>
            <a:ext cx="3886200" cy="0"/>
          </a:xfrm>
          <a:prstGeom prst="line">
            <a:avLst/>
          </a:prstGeom>
          <a:noFill/>
          <a:ln w="5080">
            <a:solidFill>
              <a:srgbClr val="A89968"/>
            </a:solidFill>
            <a:prstDash val="dash"/>
          </a:ln>
        </p:spPr>
      </p:sp>
      <p:sp>
        <p:nvSpPr>
          <p:cNvPr id="36" name="Text 34"/>
          <p:cNvSpPr/>
          <p:nvPr/>
        </p:nvSpPr>
        <p:spPr>
          <a:xfrm>
            <a:off x="4864608" y="3730752"/>
            <a:ext cx="3886200" cy="914400"/>
          </a:xfrm>
          <a:prstGeom prst="rect">
            <a:avLst/>
          </a:prstGeom>
          <a:noFill/>
          <a:ln/>
        </p:spPr>
        <p:txBody>
          <a:bodyPr wrap="square" lIns="0" tIns="0" rIns="0" bIns="0" rtlCol="0" anchor="t"/>
          <a:lstStyle/>
          <a:p>
            <a:pPr algn="l" indent="0" marL="0">
              <a:buNone/>
            </a:pPr>
            <a:r>
              <a:rPr lang="en-US" sz="880" dirty="0">
                <a:solidFill>
                  <a:srgbClr val="E0E0E0"/>
                </a:solidFill>
              </a:rPr>
              <a:t>Dominican Republic under U.S. financial supervision for 36 years. Pattern spreads: Nicaragua (1909–12), Haiti (1915), Cuba (multiple). U.S. private investment in Latin America: $280M (1900) → $5.3B (1930). The mechanism scales perfectly.</a:t>
            </a:r>
            <a:endParaRPr lang="en-US" sz="880" dirty="0"/>
          </a:p>
        </p:txBody>
      </p:sp>
      <p:sp>
        <p:nvSpPr>
          <p:cNvPr id="37" name="Text 35"/>
          <p:cNvSpPr/>
          <p:nvPr/>
        </p:nvSpPr>
        <p:spPr>
          <a:xfrm>
            <a:off x="365760" y="4873752"/>
            <a:ext cx="8412480" cy="201168"/>
          </a:xfrm>
          <a:prstGeom prst="rect">
            <a:avLst/>
          </a:prstGeom>
          <a:noFill/>
          <a:ln/>
        </p:spPr>
        <p:txBody>
          <a:bodyPr wrap="square" lIns="0" tIns="0" rIns="0" bIns="0" rtlCol="0" anchor="ctr"/>
          <a:lstStyle/>
          <a:p>
            <a:pPr algn="r" indent="0" marL="0">
              <a:buNone/>
            </a:pPr>
            <a:r>
              <a:rPr lang="en-US" sz="750" dirty="0">
                <a:solidFill>
                  <a:srgbClr val="A89968"/>
                </a:solidFill>
              </a:rPr>
              <a:t>OilWatch401  ·  Doctrine as Authorization  ·  Premium Research — Part I of III</a:t>
            </a:r>
            <a:endParaRPr lang="en-US" sz="7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D1520"/>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AF37"/>
          </a:solidFill>
          <a:ln/>
        </p:spPr>
      </p:sp>
      <p:sp>
        <p:nvSpPr>
          <p:cNvPr id="3" name="Text 1"/>
          <p:cNvSpPr/>
          <p:nvPr/>
        </p:nvSpPr>
        <p:spPr>
          <a:xfrm>
            <a:off x="457200" y="164592"/>
            <a:ext cx="8229600" cy="438912"/>
          </a:xfrm>
          <a:prstGeom prst="rect">
            <a:avLst/>
          </a:prstGeom>
          <a:noFill/>
          <a:ln/>
        </p:spPr>
        <p:txBody>
          <a:bodyPr wrap="square" lIns="0" tIns="0" rIns="0" bIns="0" rtlCol="0" anchor="ctr"/>
          <a:lstStyle/>
          <a:p>
            <a:pPr indent="0" marL="0">
              <a:buNone/>
            </a:pPr>
            <a:r>
              <a:rPr lang="en-US" sz="2800" b="1" dirty="0">
                <a:solidFill>
                  <a:srgbClr val="D4AF37"/>
                </a:solidFill>
                <a:latin typeface="Georgia" pitchFamily="34" charset="0"/>
                <a:ea typeface="Georgia" pitchFamily="34" charset="-122"/>
                <a:cs typeface="Georgia" pitchFamily="34" charset="-120"/>
              </a:rPr>
              <a:t>THE AUTHORIZATION PATTERN</a:t>
            </a:r>
            <a:endParaRPr lang="en-US" sz="2800" dirty="0"/>
          </a:p>
        </p:txBody>
      </p:sp>
      <p:sp>
        <p:nvSpPr>
          <p:cNvPr id="4" name="Text 2"/>
          <p:cNvSpPr/>
          <p:nvPr/>
        </p:nvSpPr>
        <p:spPr>
          <a:xfrm>
            <a:off x="457200" y="621792"/>
            <a:ext cx="8229600" cy="256032"/>
          </a:xfrm>
          <a:prstGeom prst="rect">
            <a:avLst/>
          </a:prstGeom>
          <a:noFill/>
          <a:ln/>
        </p:spPr>
        <p:txBody>
          <a:bodyPr wrap="square" lIns="0" tIns="0" rIns="0" bIns="0" rtlCol="0" anchor="ctr"/>
          <a:lstStyle/>
          <a:p>
            <a:pPr indent="0" marL="0">
              <a:buNone/>
            </a:pPr>
            <a:r>
              <a:rPr lang="en-US" sz="1050" i="1" dirty="0">
                <a:solidFill>
                  <a:srgbClr val="A89968"/>
                </a:solidFill>
              </a:rPr>
              <a:t>How Doctrine Becomes Empire — The 5-Step Mechanism · Historical. The implications are contemporary.</a:t>
            </a:r>
            <a:endParaRPr lang="en-US" sz="1050" dirty="0"/>
          </a:p>
        </p:txBody>
      </p:sp>
      <p:sp>
        <p:nvSpPr>
          <p:cNvPr id="5" name="Shape 3"/>
          <p:cNvSpPr/>
          <p:nvPr/>
        </p:nvSpPr>
        <p:spPr>
          <a:xfrm>
            <a:off x="365760" y="960120"/>
            <a:ext cx="8412480" cy="749808"/>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6" name="Shape 4"/>
          <p:cNvSpPr/>
          <p:nvPr/>
        </p:nvSpPr>
        <p:spPr>
          <a:xfrm>
            <a:off x="365760" y="960120"/>
            <a:ext cx="50292" cy="749808"/>
          </a:xfrm>
          <a:prstGeom prst="rect">
            <a:avLst/>
          </a:prstGeom>
          <a:solidFill>
            <a:srgbClr val="D4AF37"/>
          </a:solidFill>
          <a:ln/>
        </p:spPr>
      </p:sp>
      <p:sp>
        <p:nvSpPr>
          <p:cNvPr id="7" name="Shape 5"/>
          <p:cNvSpPr/>
          <p:nvPr/>
        </p:nvSpPr>
        <p:spPr>
          <a:xfrm>
            <a:off x="530352" y="1124712"/>
            <a:ext cx="420624" cy="420624"/>
          </a:xfrm>
          <a:prstGeom prst="ellipse">
            <a:avLst/>
          </a:prstGeom>
          <a:solidFill>
            <a:srgbClr val="D4AF37"/>
          </a:solidFill>
          <a:ln/>
        </p:spPr>
      </p:sp>
      <p:sp>
        <p:nvSpPr>
          <p:cNvPr id="8" name="Text 6"/>
          <p:cNvSpPr/>
          <p:nvPr/>
        </p:nvSpPr>
        <p:spPr>
          <a:xfrm>
            <a:off x="530352" y="1124712"/>
            <a:ext cx="420624" cy="420624"/>
          </a:xfrm>
          <a:prstGeom prst="rect">
            <a:avLst/>
          </a:prstGeom>
          <a:noFill/>
          <a:ln/>
        </p:spPr>
        <p:txBody>
          <a:bodyPr wrap="square" lIns="0" tIns="0" rIns="0" bIns="0" rtlCol="0" anchor="ctr"/>
          <a:lstStyle/>
          <a:p>
            <a:pPr algn="ctr" indent="0" marL="0">
              <a:buNone/>
            </a:pPr>
            <a:r>
              <a:rPr lang="en-US" sz="1400" b="1" dirty="0">
                <a:solidFill>
                  <a:srgbClr val="0D1520"/>
                </a:solidFill>
              </a:rPr>
              <a:t>1</a:t>
            </a:r>
            <a:endParaRPr lang="en-US" sz="1400" dirty="0"/>
          </a:p>
        </p:txBody>
      </p:sp>
      <p:sp>
        <p:nvSpPr>
          <p:cNvPr id="9" name="Text 7"/>
          <p:cNvSpPr/>
          <p:nvPr/>
        </p:nvSpPr>
        <p:spPr>
          <a:xfrm>
            <a:off x="1051560" y="1051560"/>
            <a:ext cx="2651760" cy="566928"/>
          </a:xfrm>
          <a:prstGeom prst="rect">
            <a:avLst/>
          </a:prstGeom>
          <a:noFill/>
          <a:ln/>
        </p:spPr>
        <p:txBody>
          <a:bodyPr wrap="square" lIns="0" tIns="0" rIns="0" bIns="0" rtlCol="0" anchor="ctr"/>
          <a:lstStyle/>
          <a:p>
            <a:pPr indent="0" marL="0">
              <a:buNone/>
            </a:pPr>
            <a:r>
              <a:rPr lang="en-US" sz="850" b="1" spc="100" kern="0" dirty="0">
                <a:solidFill>
                  <a:srgbClr val="D4AF37"/>
                </a:solidFill>
              </a:rPr>
              <a:t>POLICY AS STATED PRINCIPLE</a:t>
            </a:r>
            <a:endParaRPr lang="en-US" sz="850" dirty="0"/>
          </a:p>
        </p:txBody>
      </p:sp>
      <p:sp>
        <p:nvSpPr>
          <p:cNvPr id="10" name="Shape 8"/>
          <p:cNvSpPr/>
          <p:nvPr/>
        </p:nvSpPr>
        <p:spPr>
          <a:xfrm>
            <a:off x="3794760" y="1051560"/>
            <a:ext cx="0" cy="566928"/>
          </a:xfrm>
          <a:prstGeom prst="line">
            <a:avLst/>
          </a:prstGeom>
          <a:noFill/>
          <a:ln w="6350">
            <a:solidFill>
              <a:srgbClr val="A89968"/>
            </a:solidFill>
            <a:prstDash val="dash"/>
          </a:ln>
        </p:spPr>
      </p:sp>
      <p:sp>
        <p:nvSpPr>
          <p:cNvPr id="11" name="Text 9"/>
          <p:cNvSpPr/>
          <p:nvPr/>
        </p:nvSpPr>
        <p:spPr>
          <a:xfrm>
            <a:off x="3931920" y="1051560"/>
            <a:ext cx="4709160" cy="566928"/>
          </a:xfrm>
          <a:prstGeom prst="rect">
            <a:avLst/>
          </a:prstGeom>
          <a:noFill/>
          <a:ln/>
        </p:spPr>
        <p:txBody>
          <a:bodyPr wrap="square" lIns="0" tIns="0" rIns="0" bIns="0" rtlCol="0" anchor="ctr"/>
          <a:lstStyle/>
          <a:p>
            <a:pPr algn="l" indent="0" marL="0">
              <a:buNone/>
            </a:pPr>
            <a:r>
              <a:rPr lang="en-US" sz="900" dirty="0">
                <a:solidFill>
                  <a:srgbClr val="E0E0E0"/>
                </a:solidFill>
              </a:rPr>
              <a:t>Monroe Doctrine (1823): Europe cannot colonize the Americas. Defensive. Passive. Stated intent is protection of neighbors — not control of them.</a:t>
            </a:r>
            <a:endParaRPr lang="en-US" sz="900" dirty="0"/>
          </a:p>
        </p:txBody>
      </p:sp>
      <p:sp>
        <p:nvSpPr>
          <p:cNvPr id="12" name="Shape 10"/>
          <p:cNvSpPr/>
          <p:nvPr/>
        </p:nvSpPr>
        <p:spPr>
          <a:xfrm>
            <a:off x="365760" y="1764792"/>
            <a:ext cx="8412480" cy="749808"/>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13" name="Shape 11"/>
          <p:cNvSpPr/>
          <p:nvPr/>
        </p:nvSpPr>
        <p:spPr>
          <a:xfrm>
            <a:off x="365760" y="1764792"/>
            <a:ext cx="50292" cy="749808"/>
          </a:xfrm>
          <a:prstGeom prst="rect">
            <a:avLst/>
          </a:prstGeom>
          <a:solidFill>
            <a:srgbClr val="D4AF37"/>
          </a:solidFill>
          <a:ln/>
        </p:spPr>
      </p:sp>
      <p:sp>
        <p:nvSpPr>
          <p:cNvPr id="14" name="Shape 12"/>
          <p:cNvSpPr/>
          <p:nvPr/>
        </p:nvSpPr>
        <p:spPr>
          <a:xfrm>
            <a:off x="530352" y="1929384"/>
            <a:ext cx="420624" cy="420624"/>
          </a:xfrm>
          <a:prstGeom prst="ellipse">
            <a:avLst/>
          </a:prstGeom>
          <a:solidFill>
            <a:srgbClr val="D4AF37"/>
          </a:solidFill>
          <a:ln/>
        </p:spPr>
      </p:sp>
      <p:sp>
        <p:nvSpPr>
          <p:cNvPr id="15" name="Text 13"/>
          <p:cNvSpPr/>
          <p:nvPr/>
        </p:nvSpPr>
        <p:spPr>
          <a:xfrm>
            <a:off x="530352" y="1929384"/>
            <a:ext cx="420624" cy="420624"/>
          </a:xfrm>
          <a:prstGeom prst="rect">
            <a:avLst/>
          </a:prstGeom>
          <a:noFill/>
          <a:ln/>
        </p:spPr>
        <p:txBody>
          <a:bodyPr wrap="square" lIns="0" tIns="0" rIns="0" bIns="0" rtlCol="0" anchor="ctr"/>
          <a:lstStyle/>
          <a:p>
            <a:pPr algn="ctr" indent="0" marL="0">
              <a:buNone/>
            </a:pPr>
            <a:r>
              <a:rPr lang="en-US" sz="1400" b="1" dirty="0">
                <a:solidFill>
                  <a:srgbClr val="0D1520"/>
                </a:solidFill>
              </a:rPr>
              <a:t>2</a:t>
            </a:r>
            <a:endParaRPr lang="en-US" sz="1400" dirty="0"/>
          </a:p>
        </p:txBody>
      </p:sp>
      <p:sp>
        <p:nvSpPr>
          <p:cNvPr id="16" name="Text 14"/>
          <p:cNvSpPr/>
          <p:nvPr/>
        </p:nvSpPr>
        <p:spPr>
          <a:xfrm>
            <a:off x="1051560" y="1856232"/>
            <a:ext cx="2651760" cy="566928"/>
          </a:xfrm>
          <a:prstGeom prst="rect">
            <a:avLst/>
          </a:prstGeom>
          <a:noFill/>
          <a:ln/>
        </p:spPr>
        <p:txBody>
          <a:bodyPr wrap="square" lIns="0" tIns="0" rIns="0" bIns="0" rtlCol="0" anchor="ctr"/>
          <a:lstStyle/>
          <a:p>
            <a:pPr indent="0" marL="0">
              <a:buNone/>
            </a:pPr>
            <a:r>
              <a:rPr lang="en-US" sz="850" b="1" spc="100" kern="0" dirty="0">
                <a:solidFill>
                  <a:srgbClr val="D4AF37"/>
                </a:solidFill>
              </a:rPr>
              <a:t>CRISIS DEMONSTRATES TECHNIQUE</a:t>
            </a:r>
            <a:endParaRPr lang="en-US" sz="850" dirty="0"/>
          </a:p>
        </p:txBody>
      </p:sp>
      <p:sp>
        <p:nvSpPr>
          <p:cNvPr id="17" name="Shape 15"/>
          <p:cNvSpPr/>
          <p:nvPr/>
        </p:nvSpPr>
        <p:spPr>
          <a:xfrm>
            <a:off x="3794760" y="1856232"/>
            <a:ext cx="0" cy="566928"/>
          </a:xfrm>
          <a:prstGeom prst="line">
            <a:avLst/>
          </a:prstGeom>
          <a:noFill/>
          <a:ln w="6350">
            <a:solidFill>
              <a:srgbClr val="A89968"/>
            </a:solidFill>
            <a:prstDash val="dash"/>
          </a:ln>
        </p:spPr>
      </p:sp>
      <p:sp>
        <p:nvSpPr>
          <p:cNvPr id="18" name="Text 16"/>
          <p:cNvSpPr/>
          <p:nvPr/>
        </p:nvSpPr>
        <p:spPr>
          <a:xfrm>
            <a:off x="3931920" y="1856232"/>
            <a:ext cx="4709160" cy="566928"/>
          </a:xfrm>
          <a:prstGeom prst="rect">
            <a:avLst/>
          </a:prstGeom>
          <a:noFill/>
          <a:ln/>
        </p:spPr>
        <p:txBody>
          <a:bodyPr wrap="square" lIns="0" tIns="0" rIns="0" bIns="0" rtlCol="0" anchor="ctr"/>
          <a:lstStyle/>
          <a:p>
            <a:pPr algn="l" indent="0" marL="0">
              <a:buNone/>
            </a:pPr>
            <a:r>
              <a:rPr lang="en-US" sz="900" dirty="0">
                <a:solidFill>
                  <a:srgbClr val="E0E0E0"/>
                </a:solidFill>
              </a:rPr>
              <a:t>Venezuela 1902: European navies prove blockade + debt pressure = regime capitulation. No U.S. involvement required. The mechanism is documented and replicable.</a:t>
            </a:r>
            <a:endParaRPr lang="en-US" sz="900" dirty="0"/>
          </a:p>
        </p:txBody>
      </p:sp>
      <p:sp>
        <p:nvSpPr>
          <p:cNvPr id="19" name="Shape 17"/>
          <p:cNvSpPr/>
          <p:nvPr/>
        </p:nvSpPr>
        <p:spPr>
          <a:xfrm>
            <a:off x="365760" y="2569464"/>
            <a:ext cx="8412480" cy="749808"/>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20" name="Shape 18"/>
          <p:cNvSpPr/>
          <p:nvPr/>
        </p:nvSpPr>
        <p:spPr>
          <a:xfrm>
            <a:off x="365760" y="2569464"/>
            <a:ext cx="50292" cy="749808"/>
          </a:xfrm>
          <a:prstGeom prst="rect">
            <a:avLst/>
          </a:prstGeom>
          <a:solidFill>
            <a:srgbClr val="D4AF37"/>
          </a:solidFill>
          <a:ln/>
        </p:spPr>
      </p:sp>
      <p:sp>
        <p:nvSpPr>
          <p:cNvPr id="21" name="Shape 19"/>
          <p:cNvSpPr/>
          <p:nvPr/>
        </p:nvSpPr>
        <p:spPr>
          <a:xfrm>
            <a:off x="530352" y="2734056"/>
            <a:ext cx="420624" cy="420624"/>
          </a:xfrm>
          <a:prstGeom prst="ellipse">
            <a:avLst/>
          </a:prstGeom>
          <a:solidFill>
            <a:srgbClr val="D4AF37"/>
          </a:solidFill>
          <a:ln/>
        </p:spPr>
      </p:sp>
      <p:sp>
        <p:nvSpPr>
          <p:cNvPr id="22" name="Text 20"/>
          <p:cNvSpPr/>
          <p:nvPr/>
        </p:nvSpPr>
        <p:spPr>
          <a:xfrm>
            <a:off x="530352" y="2734056"/>
            <a:ext cx="420624" cy="420624"/>
          </a:xfrm>
          <a:prstGeom prst="rect">
            <a:avLst/>
          </a:prstGeom>
          <a:noFill/>
          <a:ln/>
        </p:spPr>
        <p:txBody>
          <a:bodyPr wrap="square" lIns="0" tIns="0" rIns="0" bIns="0" rtlCol="0" anchor="ctr"/>
          <a:lstStyle/>
          <a:p>
            <a:pPr algn="ctr" indent="0" marL="0">
              <a:buNone/>
            </a:pPr>
            <a:r>
              <a:rPr lang="en-US" sz="1400" b="1" dirty="0">
                <a:solidFill>
                  <a:srgbClr val="0D1520"/>
                </a:solidFill>
              </a:rPr>
              <a:t>3</a:t>
            </a:r>
            <a:endParaRPr lang="en-US" sz="1400" dirty="0"/>
          </a:p>
        </p:txBody>
      </p:sp>
      <p:sp>
        <p:nvSpPr>
          <p:cNvPr id="23" name="Text 21"/>
          <p:cNvSpPr/>
          <p:nvPr/>
        </p:nvSpPr>
        <p:spPr>
          <a:xfrm>
            <a:off x="1051560" y="2660904"/>
            <a:ext cx="2651760" cy="566928"/>
          </a:xfrm>
          <a:prstGeom prst="rect">
            <a:avLst/>
          </a:prstGeom>
          <a:noFill/>
          <a:ln/>
        </p:spPr>
        <p:txBody>
          <a:bodyPr wrap="square" lIns="0" tIns="0" rIns="0" bIns="0" rtlCol="0" anchor="ctr"/>
          <a:lstStyle/>
          <a:p>
            <a:pPr indent="0" marL="0">
              <a:buNone/>
            </a:pPr>
            <a:r>
              <a:rPr lang="en-US" sz="850" b="1" spc="100" kern="0" dirty="0">
                <a:solidFill>
                  <a:srgbClr val="D4AF37"/>
                </a:solidFill>
              </a:rPr>
              <a:t>EXECUTIVE REINTERPRETS PRINCIPLE</a:t>
            </a:r>
            <a:endParaRPr lang="en-US" sz="850" dirty="0"/>
          </a:p>
        </p:txBody>
      </p:sp>
      <p:sp>
        <p:nvSpPr>
          <p:cNvPr id="24" name="Shape 22"/>
          <p:cNvSpPr/>
          <p:nvPr/>
        </p:nvSpPr>
        <p:spPr>
          <a:xfrm>
            <a:off x="3794760" y="2660904"/>
            <a:ext cx="0" cy="566928"/>
          </a:xfrm>
          <a:prstGeom prst="line">
            <a:avLst/>
          </a:prstGeom>
          <a:noFill/>
          <a:ln w="6350">
            <a:solidFill>
              <a:srgbClr val="A89968"/>
            </a:solidFill>
            <a:prstDash val="dash"/>
          </a:ln>
        </p:spPr>
      </p:sp>
      <p:sp>
        <p:nvSpPr>
          <p:cNvPr id="25" name="Text 23"/>
          <p:cNvSpPr/>
          <p:nvPr/>
        </p:nvSpPr>
        <p:spPr>
          <a:xfrm>
            <a:off x="3931920" y="2660904"/>
            <a:ext cx="4709160" cy="566928"/>
          </a:xfrm>
          <a:prstGeom prst="rect">
            <a:avLst/>
          </a:prstGeom>
          <a:noFill/>
          <a:ln/>
        </p:spPr>
        <p:txBody>
          <a:bodyPr wrap="square" lIns="0" tIns="0" rIns="0" bIns="0" rtlCol="0" anchor="ctr"/>
          <a:lstStyle/>
          <a:p>
            <a:pPr algn="l" indent="0" marL="0">
              <a:buNone/>
            </a:pPr>
            <a:r>
              <a:rPr lang="en-US" sz="900" dirty="0">
                <a:solidFill>
                  <a:srgbClr val="E0E0E0"/>
                </a:solidFill>
              </a:rPr>
              <a:t>Roosevelt Corollary 1904: The original principle is inverted through executive declaration. "Protect from Europe" becomes "manage on behalf of order." No amendment. No vote.</a:t>
            </a:r>
            <a:endParaRPr lang="en-US" sz="900" dirty="0"/>
          </a:p>
        </p:txBody>
      </p:sp>
      <p:sp>
        <p:nvSpPr>
          <p:cNvPr id="26" name="Shape 24"/>
          <p:cNvSpPr/>
          <p:nvPr/>
        </p:nvSpPr>
        <p:spPr>
          <a:xfrm>
            <a:off x="365760" y="3374136"/>
            <a:ext cx="8412480" cy="749808"/>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27" name="Shape 25"/>
          <p:cNvSpPr/>
          <p:nvPr/>
        </p:nvSpPr>
        <p:spPr>
          <a:xfrm>
            <a:off x="365760" y="3374136"/>
            <a:ext cx="50292" cy="749808"/>
          </a:xfrm>
          <a:prstGeom prst="rect">
            <a:avLst/>
          </a:prstGeom>
          <a:solidFill>
            <a:srgbClr val="D4AF37"/>
          </a:solidFill>
          <a:ln/>
        </p:spPr>
      </p:sp>
      <p:sp>
        <p:nvSpPr>
          <p:cNvPr id="28" name="Shape 26"/>
          <p:cNvSpPr/>
          <p:nvPr/>
        </p:nvSpPr>
        <p:spPr>
          <a:xfrm>
            <a:off x="530352" y="3538728"/>
            <a:ext cx="420624" cy="420624"/>
          </a:xfrm>
          <a:prstGeom prst="ellipse">
            <a:avLst/>
          </a:prstGeom>
          <a:solidFill>
            <a:srgbClr val="D4AF37"/>
          </a:solidFill>
          <a:ln/>
        </p:spPr>
      </p:sp>
      <p:sp>
        <p:nvSpPr>
          <p:cNvPr id="29" name="Text 27"/>
          <p:cNvSpPr/>
          <p:nvPr/>
        </p:nvSpPr>
        <p:spPr>
          <a:xfrm>
            <a:off x="530352" y="3538728"/>
            <a:ext cx="420624" cy="420624"/>
          </a:xfrm>
          <a:prstGeom prst="rect">
            <a:avLst/>
          </a:prstGeom>
          <a:noFill/>
          <a:ln/>
        </p:spPr>
        <p:txBody>
          <a:bodyPr wrap="square" lIns="0" tIns="0" rIns="0" bIns="0" rtlCol="0" anchor="ctr"/>
          <a:lstStyle/>
          <a:p>
            <a:pPr algn="ctr" indent="0" marL="0">
              <a:buNone/>
            </a:pPr>
            <a:r>
              <a:rPr lang="en-US" sz="1400" b="1" dirty="0">
                <a:solidFill>
                  <a:srgbClr val="0D1520"/>
                </a:solidFill>
              </a:rPr>
              <a:t>4</a:t>
            </a:r>
            <a:endParaRPr lang="en-US" sz="1400" dirty="0"/>
          </a:p>
        </p:txBody>
      </p:sp>
      <p:sp>
        <p:nvSpPr>
          <p:cNvPr id="30" name="Text 28"/>
          <p:cNvSpPr/>
          <p:nvPr/>
        </p:nvSpPr>
        <p:spPr>
          <a:xfrm>
            <a:off x="1051560" y="3465576"/>
            <a:ext cx="2651760" cy="566928"/>
          </a:xfrm>
          <a:prstGeom prst="rect">
            <a:avLst/>
          </a:prstGeom>
          <a:noFill/>
          <a:ln/>
        </p:spPr>
        <p:txBody>
          <a:bodyPr wrap="square" lIns="0" tIns="0" rIns="0" bIns="0" rtlCol="0" anchor="ctr"/>
          <a:lstStyle/>
          <a:p>
            <a:pPr indent="0" marL="0">
              <a:buNone/>
            </a:pPr>
            <a:r>
              <a:rPr lang="en-US" sz="850" b="1" spc="100" kern="0" dirty="0">
                <a:solidFill>
                  <a:srgbClr val="D4AF37"/>
                </a:solidFill>
              </a:rPr>
              <a:t>REINTERPRETATION IS NORMALIZED</a:t>
            </a:r>
            <a:endParaRPr lang="en-US" sz="850" dirty="0"/>
          </a:p>
        </p:txBody>
      </p:sp>
      <p:sp>
        <p:nvSpPr>
          <p:cNvPr id="31" name="Shape 29"/>
          <p:cNvSpPr/>
          <p:nvPr/>
        </p:nvSpPr>
        <p:spPr>
          <a:xfrm>
            <a:off x="3794760" y="3465576"/>
            <a:ext cx="0" cy="566928"/>
          </a:xfrm>
          <a:prstGeom prst="line">
            <a:avLst/>
          </a:prstGeom>
          <a:noFill/>
          <a:ln w="6350">
            <a:solidFill>
              <a:srgbClr val="A89968"/>
            </a:solidFill>
            <a:prstDash val="dash"/>
          </a:ln>
        </p:spPr>
      </p:sp>
      <p:sp>
        <p:nvSpPr>
          <p:cNvPr id="32" name="Text 30"/>
          <p:cNvSpPr/>
          <p:nvPr/>
        </p:nvSpPr>
        <p:spPr>
          <a:xfrm>
            <a:off x="3931920" y="3465576"/>
            <a:ext cx="4709160" cy="566928"/>
          </a:xfrm>
          <a:prstGeom prst="rect">
            <a:avLst/>
          </a:prstGeom>
          <a:noFill/>
          <a:ln/>
        </p:spPr>
        <p:txBody>
          <a:bodyPr wrap="square" lIns="0" tIns="0" rIns="0" bIns="0" rtlCol="0" anchor="ctr"/>
          <a:lstStyle/>
          <a:p>
            <a:pPr algn="l" indent="0" marL="0">
              <a:buNone/>
            </a:pPr>
            <a:r>
              <a:rPr lang="en-US" sz="900" dirty="0">
                <a:solidFill>
                  <a:srgbClr val="E0E0E0"/>
                </a:solidFill>
              </a:rPr>
              <a:t>Dominican Republic (1905), Nicaragua (1909–12), Haiti (1915), Cuba (multiple). Each application further normalizes the redefinition. The original doctrine becomes unrecognizable.</a:t>
            </a:r>
            <a:endParaRPr lang="en-US" sz="900" dirty="0"/>
          </a:p>
        </p:txBody>
      </p:sp>
      <p:sp>
        <p:nvSpPr>
          <p:cNvPr id="33" name="Shape 31"/>
          <p:cNvSpPr/>
          <p:nvPr/>
        </p:nvSpPr>
        <p:spPr>
          <a:xfrm>
            <a:off x="365760" y="4178808"/>
            <a:ext cx="8412480" cy="749808"/>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34" name="Shape 32"/>
          <p:cNvSpPr/>
          <p:nvPr/>
        </p:nvSpPr>
        <p:spPr>
          <a:xfrm>
            <a:off x="365760" y="4178808"/>
            <a:ext cx="50292" cy="749808"/>
          </a:xfrm>
          <a:prstGeom prst="rect">
            <a:avLst/>
          </a:prstGeom>
          <a:solidFill>
            <a:srgbClr val="D4AF37"/>
          </a:solidFill>
          <a:ln/>
        </p:spPr>
      </p:sp>
      <p:sp>
        <p:nvSpPr>
          <p:cNvPr id="35" name="Shape 33"/>
          <p:cNvSpPr/>
          <p:nvPr/>
        </p:nvSpPr>
        <p:spPr>
          <a:xfrm>
            <a:off x="530352" y="4343400"/>
            <a:ext cx="420624" cy="420624"/>
          </a:xfrm>
          <a:prstGeom prst="ellipse">
            <a:avLst/>
          </a:prstGeom>
          <a:solidFill>
            <a:srgbClr val="D4AF37"/>
          </a:solidFill>
          <a:ln/>
        </p:spPr>
      </p:sp>
      <p:sp>
        <p:nvSpPr>
          <p:cNvPr id="36" name="Text 34"/>
          <p:cNvSpPr/>
          <p:nvPr/>
        </p:nvSpPr>
        <p:spPr>
          <a:xfrm>
            <a:off x="530352" y="4343400"/>
            <a:ext cx="420624" cy="420624"/>
          </a:xfrm>
          <a:prstGeom prst="rect">
            <a:avLst/>
          </a:prstGeom>
          <a:noFill/>
          <a:ln/>
        </p:spPr>
        <p:txBody>
          <a:bodyPr wrap="square" lIns="0" tIns="0" rIns="0" bIns="0" rtlCol="0" anchor="ctr"/>
          <a:lstStyle/>
          <a:p>
            <a:pPr algn="ctr" indent="0" marL="0">
              <a:buNone/>
            </a:pPr>
            <a:r>
              <a:rPr lang="en-US" sz="1400" b="1" dirty="0">
                <a:solidFill>
                  <a:srgbClr val="0D1520"/>
                </a:solidFill>
              </a:rPr>
              <a:t>5</a:t>
            </a:r>
            <a:endParaRPr lang="en-US" sz="1400" dirty="0"/>
          </a:p>
        </p:txBody>
      </p:sp>
      <p:sp>
        <p:nvSpPr>
          <p:cNvPr id="37" name="Text 35"/>
          <p:cNvSpPr/>
          <p:nvPr/>
        </p:nvSpPr>
        <p:spPr>
          <a:xfrm>
            <a:off x="1051560" y="4270248"/>
            <a:ext cx="2651760" cy="566928"/>
          </a:xfrm>
          <a:prstGeom prst="rect">
            <a:avLst/>
          </a:prstGeom>
          <a:noFill/>
          <a:ln/>
        </p:spPr>
        <p:txBody>
          <a:bodyPr wrap="square" lIns="0" tIns="0" rIns="0" bIns="0" rtlCol="0" anchor="ctr"/>
          <a:lstStyle/>
          <a:p>
            <a:pPr indent="0" marL="0">
              <a:buNone/>
            </a:pPr>
            <a:r>
              <a:rPr lang="en-US" sz="850" b="1" spc="100" kern="0" dirty="0">
                <a:solidFill>
                  <a:srgbClr val="D4AF37"/>
                </a:solidFill>
              </a:rPr>
              <a:t>ORIGINAL PRINCIPLE IS ERASED</a:t>
            </a:r>
            <a:endParaRPr lang="en-US" sz="850" dirty="0"/>
          </a:p>
        </p:txBody>
      </p:sp>
      <p:sp>
        <p:nvSpPr>
          <p:cNvPr id="38" name="Shape 36"/>
          <p:cNvSpPr/>
          <p:nvPr/>
        </p:nvSpPr>
        <p:spPr>
          <a:xfrm>
            <a:off x="3794760" y="4270248"/>
            <a:ext cx="0" cy="566928"/>
          </a:xfrm>
          <a:prstGeom prst="line">
            <a:avLst/>
          </a:prstGeom>
          <a:noFill/>
          <a:ln w="6350">
            <a:solidFill>
              <a:srgbClr val="A89968"/>
            </a:solidFill>
            <a:prstDash val="dash"/>
          </a:ln>
        </p:spPr>
      </p:sp>
      <p:sp>
        <p:nvSpPr>
          <p:cNvPr id="39" name="Text 37"/>
          <p:cNvSpPr/>
          <p:nvPr/>
        </p:nvSpPr>
        <p:spPr>
          <a:xfrm>
            <a:off x="3931920" y="4270248"/>
            <a:ext cx="4709160" cy="566928"/>
          </a:xfrm>
          <a:prstGeom prst="rect">
            <a:avLst/>
          </a:prstGeom>
          <a:noFill/>
          <a:ln/>
        </p:spPr>
        <p:txBody>
          <a:bodyPr wrap="square" lIns="0" tIns="0" rIns="0" bIns="0" rtlCol="0" anchor="ctr"/>
          <a:lstStyle/>
          <a:p>
            <a:pPr algn="l" indent="0" marL="0">
              <a:buNone/>
            </a:pPr>
            <a:r>
              <a:rPr lang="en-US" sz="900" dirty="0">
                <a:solidFill>
                  <a:srgbClr val="E0E0E0"/>
                </a:solidFill>
              </a:rPr>
              <a:t>By 1930: U.S. investment in Latin America = $5.3B. The Monroe Doctrine — written to protect sovereign nations from colonization — has become the legal framework for American financial colonization.</a:t>
            </a:r>
            <a:endParaRPr lang="en-US" sz="900" dirty="0"/>
          </a:p>
        </p:txBody>
      </p:sp>
      <p:sp>
        <p:nvSpPr>
          <p:cNvPr id="40" name="Text 38"/>
          <p:cNvSpPr/>
          <p:nvPr/>
        </p:nvSpPr>
        <p:spPr>
          <a:xfrm>
            <a:off x="365760" y="4873752"/>
            <a:ext cx="8412480" cy="201168"/>
          </a:xfrm>
          <a:prstGeom prst="rect">
            <a:avLst/>
          </a:prstGeom>
          <a:noFill/>
          <a:ln/>
        </p:spPr>
        <p:txBody>
          <a:bodyPr wrap="square" lIns="0" tIns="0" rIns="0" bIns="0" rtlCol="0" anchor="ctr"/>
          <a:lstStyle/>
          <a:p>
            <a:pPr algn="r" indent="0" marL="0">
              <a:buNone/>
            </a:pPr>
            <a:r>
              <a:rPr lang="en-US" sz="750" dirty="0">
                <a:solidFill>
                  <a:srgbClr val="A89968"/>
                </a:solidFill>
              </a:rPr>
              <a:t>OilWatch401  ·  Doctrine as Authorization  ·  Premium Research — Part I of III</a:t>
            </a:r>
            <a:endParaRPr lang="en-US" sz="7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D1520"/>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AF37"/>
          </a:solidFill>
          <a:ln/>
        </p:spPr>
      </p:sp>
      <p:sp>
        <p:nvSpPr>
          <p:cNvPr id="3" name="Text 1"/>
          <p:cNvSpPr/>
          <p:nvPr/>
        </p:nvSpPr>
        <p:spPr>
          <a:xfrm>
            <a:off x="457200" y="164592"/>
            <a:ext cx="8229600" cy="438912"/>
          </a:xfrm>
          <a:prstGeom prst="rect">
            <a:avLst/>
          </a:prstGeom>
          <a:noFill/>
          <a:ln/>
        </p:spPr>
        <p:txBody>
          <a:bodyPr wrap="square" lIns="0" tIns="0" rIns="0" bIns="0" rtlCol="0" anchor="ctr"/>
          <a:lstStyle/>
          <a:p>
            <a:pPr indent="0" marL="0">
              <a:buNone/>
            </a:pPr>
            <a:r>
              <a:rPr lang="en-US" sz="2800" b="1" dirty="0">
                <a:solidFill>
                  <a:srgbClr val="D4AF37"/>
                </a:solidFill>
                <a:latin typeface="Georgia" pitchFamily="34" charset="0"/>
                <a:ea typeface="Georgia" pitchFamily="34" charset="-122"/>
                <a:cs typeface="Georgia" pitchFamily="34" charset="-120"/>
              </a:rPr>
              <a:t>SOURCES</a:t>
            </a:r>
            <a:endParaRPr lang="en-US" sz="2800" dirty="0"/>
          </a:p>
        </p:txBody>
      </p:sp>
      <p:sp>
        <p:nvSpPr>
          <p:cNvPr id="4" name="Text 2"/>
          <p:cNvSpPr/>
          <p:nvPr/>
        </p:nvSpPr>
        <p:spPr>
          <a:xfrm>
            <a:off x="457200" y="621792"/>
            <a:ext cx="8229600" cy="256032"/>
          </a:xfrm>
          <a:prstGeom prst="rect">
            <a:avLst/>
          </a:prstGeom>
          <a:noFill/>
          <a:ln/>
        </p:spPr>
        <p:txBody>
          <a:bodyPr wrap="square" lIns="0" tIns="0" rIns="0" bIns="0" rtlCol="0" anchor="ctr"/>
          <a:lstStyle/>
          <a:p>
            <a:pPr indent="0" marL="0">
              <a:buNone/>
            </a:pPr>
            <a:r>
              <a:rPr lang="en-US" sz="950" i="1" dirty="0">
                <a:solidFill>
                  <a:srgbClr val="A89968"/>
                </a:solidFill>
              </a:rPr>
              <a:t>Primary Documentation · Institutional Records · Academic &amp; Reference Sources · Research Compiled May 2026</a:t>
            </a:r>
            <a:endParaRPr lang="en-US" sz="950" dirty="0"/>
          </a:p>
        </p:txBody>
      </p:sp>
      <p:sp>
        <p:nvSpPr>
          <p:cNvPr id="5" name="Shape 3"/>
          <p:cNvSpPr/>
          <p:nvPr/>
        </p:nvSpPr>
        <p:spPr>
          <a:xfrm>
            <a:off x="365760" y="987552"/>
            <a:ext cx="8412480" cy="219456"/>
          </a:xfrm>
          <a:prstGeom prst="rect">
            <a:avLst/>
          </a:prstGeom>
          <a:solidFill>
            <a:srgbClr val="1A1500"/>
          </a:solidFill>
          <a:ln/>
        </p:spPr>
      </p:sp>
      <p:sp>
        <p:nvSpPr>
          <p:cNvPr id="6" name="Text 4"/>
          <p:cNvSpPr/>
          <p:nvPr/>
        </p:nvSpPr>
        <p:spPr>
          <a:xfrm>
            <a:off x="566928" y="1014984"/>
            <a:ext cx="8046720" cy="182880"/>
          </a:xfrm>
          <a:prstGeom prst="rect">
            <a:avLst/>
          </a:prstGeom>
          <a:noFill/>
          <a:ln/>
        </p:spPr>
        <p:txBody>
          <a:bodyPr wrap="square" lIns="0" tIns="0" rIns="0" bIns="0" rtlCol="0" anchor="ctr"/>
          <a:lstStyle/>
          <a:p>
            <a:pPr indent="0" marL="0">
              <a:buNone/>
            </a:pPr>
            <a:r>
              <a:rPr lang="en-US" sz="800" b="1" spc="200" kern="0" dirty="0">
                <a:solidFill>
                  <a:srgbClr val="D4AF37"/>
                </a:solidFill>
              </a:rPr>
              <a:t>PRIMARY RECORD</a:t>
            </a:r>
            <a:endParaRPr lang="en-US" sz="800" dirty="0"/>
          </a:p>
        </p:txBody>
      </p:sp>
      <p:sp>
        <p:nvSpPr>
          <p:cNvPr id="7" name="Text 5"/>
          <p:cNvSpPr/>
          <p:nvPr/>
        </p:nvSpPr>
        <p:spPr>
          <a:xfrm>
            <a:off x="566928" y="1234440"/>
            <a:ext cx="8046720" cy="201168"/>
          </a:xfrm>
          <a:prstGeom prst="rect">
            <a:avLst/>
          </a:prstGeom>
          <a:noFill/>
          <a:ln/>
        </p:spPr>
        <p:txBody>
          <a:bodyPr wrap="square" lIns="0" tIns="0" rIns="0" bIns="0" rtlCol="0" anchor="ctr"/>
          <a:lstStyle/>
          <a:p>
            <a:pPr indent="0" marL="0">
              <a:buNone/>
            </a:pPr>
            <a:r>
              <a:rPr lang="en-US" sz="800" dirty="0">
                <a:solidFill>
                  <a:srgbClr val="E0E0E0"/>
                </a:solidFill>
              </a:rPr>
              <a:t>— Venezuelan Preferential Case Award, Feb 22, 1904 — UN Reports of International Arbitral Awards, Vol. IX, pp. 99–110  |  legal.un.org</a:t>
            </a:r>
            <a:endParaRPr lang="en-US" sz="800" dirty="0"/>
          </a:p>
        </p:txBody>
      </p:sp>
      <p:sp>
        <p:nvSpPr>
          <p:cNvPr id="8" name="Text 6"/>
          <p:cNvSpPr/>
          <p:nvPr/>
        </p:nvSpPr>
        <p:spPr>
          <a:xfrm>
            <a:off x="566928" y="1449324"/>
            <a:ext cx="8046720" cy="201168"/>
          </a:xfrm>
          <a:prstGeom prst="rect">
            <a:avLst/>
          </a:prstGeom>
          <a:noFill/>
          <a:ln/>
        </p:spPr>
        <p:txBody>
          <a:bodyPr wrap="square" lIns="0" tIns="0" rIns="0" bIns="0" rtlCol="0" anchor="ctr"/>
          <a:lstStyle/>
          <a:p>
            <a:pPr indent="0" marL="0">
              <a:buNone/>
            </a:pPr>
            <a:r>
              <a:rPr lang="en-US" sz="800" dirty="0">
                <a:solidFill>
                  <a:srgbClr val="E0E0E0"/>
                </a:solidFill>
              </a:rPr>
              <a:t>— Historical Documents, FRUS 1904, Document 519 — U.S. Office of the Historian  |  history.state.gov</a:t>
            </a:r>
            <a:endParaRPr lang="en-US" sz="800" dirty="0"/>
          </a:p>
        </p:txBody>
      </p:sp>
      <p:sp>
        <p:nvSpPr>
          <p:cNvPr id="9" name="Text 7"/>
          <p:cNvSpPr/>
          <p:nvPr/>
        </p:nvSpPr>
        <p:spPr>
          <a:xfrm>
            <a:off x="566928" y="1664208"/>
            <a:ext cx="8046720" cy="201168"/>
          </a:xfrm>
          <a:prstGeom prst="rect">
            <a:avLst/>
          </a:prstGeom>
          <a:noFill/>
          <a:ln/>
        </p:spPr>
        <p:txBody>
          <a:bodyPr wrap="square" lIns="0" tIns="0" rIns="0" bIns="0" rtlCol="0" anchor="ctr"/>
          <a:lstStyle/>
          <a:p>
            <a:pPr indent="0" marL="0">
              <a:buNone/>
            </a:pPr>
            <a:r>
              <a:rPr lang="en-US" sz="800" dirty="0">
                <a:solidFill>
                  <a:srgbClr val="E0E0E0"/>
                </a:solidFill>
              </a:rPr>
              <a:t>— Roosevelt Annual Message to Congress, December 6, 1904 — Roosevelt Corollary original declaration</a:t>
            </a:r>
            <a:endParaRPr lang="en-US" sz="800" dirty="0"/>
          </a:p>
        </p:txBody>
      </p:sp>
      <p:sp>
        <p:nvSpPr>
          <p:cNvPr id="10" name="Text 8"/>
          <p:cNvSpPr/>
          <p:nvPr/>
        </p:nvSpPr>
        <p:spPr>
          <a:xfrm>
            <a:off x="566928" y="1879092"/>
            <a:ext cx="8046720" cy="201168"/>
          </a:xfrm>
          <a:prstGeom prst="rect">
            <a:avLst/>
          </a:prstGeom>
          <a:noFill/>
          <a:ln/>
        </p:spPr>
        <p:txBody>
          <a:bodyPr wrap="square" lIns="0" tIns="0" rIns="0" bIns="0" rtlCol="0" anchor="ctr"/>
          <a:lstStyle/>
          <a:p>
            <a:pPr indent="0" marL="0">
              <a:buNone/>
            </a:pPr>
            <a:r>
              <a:rPr lang="en-US" sz="800" dirty="0">
                <a:solidFill>
                  <a:srgbClr val="E0E0E0"/>
                </a:solidFill>
              </a:rPr>
              <a:t>— Washington Protocols, May 7, 1903 — Claims Against Venezuela, U.S. Treaty Series, Volume 1</a:t>
            </a:r>
            <a:endParaRPr lang="en-US" sz="800" dirty="0"/>
          </a:p>
        </p:txBody>
      </p:sp>
      <p:sp>
        <p:nvSpPr>
          <p:cNvPr id="11" name="Shape 9"/>
          <p:cNvSpPr/>
          <p:nvPr/>
        </p:nvSpPr>
        <p:spPr>
          <a:xfrm>
            <a:off x="365760" y="2130552"/>
            <a:ext cx="8412480" cy="219456"/>
          </a:xfrm>
          <a:prstGeom prst="rect">
            <a:avLst/>
          </a:prstGeom>
          <a:solidFill>
            <a:srgbClr val="1A1500"/>
          </a:solidFill>
          <a:ln/>
        </p:spPr>
      </p:sp>
      <p:sp>
        <p:nvSpPr>
          <p:cNvPr id="12" name="Text 10"/>
          <p:cNvSpPr/>
          <p:nvPr/>
        </p:nvSpPr>
        <p:spPr>
          <a:xfrm>
            <a:off x="566928" y="2157984"/>
            <a:ext cx="8046720" cy="182880"/>
          </a:xfrm>
          <a:prstGeom prst="rect">
            <a:avLst/>
          </a:prstGeom>
          <a:noFill/>
          <a:ln/>
        </p:spPr>
        <p:txBody>
          <a:bodyPr wrap="square" lIns="0" tIns="0" rIns="0" bIns="0" rtlCol="0" anchor="ctr"/>
          <a:lstStyle/>
          <a:p>
            <a:pPr indent="0" marL="0">
              <a:buNone/>
            </a:pPr>
            <a:r>
              <a:rPr lang="en-US" sz="800" b="1" spc="200" kern="0" dirty="0">
                <a:solidFill>
                  <a:srgbClr val="D4AF37"/>
                </a:solidFill>
              </a:rPr>
              <a:t>INSTITUTIONAL SOURCES</a:t>
            </a:r>
            <a:endParaRPr lang="en-US" sz="800" dirty="0"/>
          </a:p>
        </p:txBody>
      </p:sp>
      <p:sp>
        <p:nvSpPr>
          <p:cNvPr id="13" name="Text 11"/>
          <p:cNvSpPr/>
          <p:nvPr/>
        </p:nvSpPr>
        <p:spPr>
          <a:xfrm>
            <a:off x="566928" y="2377440"/>
            <a:ext cx="8046720" cy="201168"/>
          </a:xfrm>
          <a:prstGeom prst="rect">
            <a:avLst/>
          </a:prstGeom>
          <a:noFill/>
          <a:ln/>
        </p:spPr>
        <p:txBody>
          <a:bodyPr wrap="square" lIns="0" tIns="0" rIns="0" bIns="0" rtlCol="0" anchor="ctr"/>
          <a:lstStyle/>
          <a:p>
            <a:pPr indent="0" marL="0">
              <a:buNone/>
            </a:pPr>
            <a:r>
              <a:rPr lang="en-US" sz="800" dirty="0">
                <a:solidFill>
                  <a:srgbClr val="E0E0E0"/>
                </a:solidFill>
              </a:rPr>
              <a:t>— Permanent Court of Arbitration (PCA) — Case 76: Preferential Treatment of Claims of Blockading Powers  |  pca-cpa.org</a:t>
            </a:r>
            <a:endParaRPr lang="en-US" sz="800" dirty="0"/>
          </a:p>
        </p:txBody>
      </p:sp>
      <p:sp>
        <p:nvSpPr>
          <p:cNvPr id="14" name="Text 12"/>
          <p:cNvSpPr/>
          <p:nvPr/>
        </p:nvSpPr>
        <p:spPr>
          <a:xfrm>
            <a:off x="566928" y="2592324"/>
            <a:ext cx="8046720" cy="201168"/>
          </a:xfrm>
          <a:prstGeom prst="rect">
            <a:avLst/>
          </a:prstGeom>
          <a:noFill/>
          <a:ln/>
        </p:spPr>
        <p:txBody>
          <a:bodyPr wrap="square" lIns="0" tIns="0" rIns="0" bIns="0" rtlCol="0" anchor="ctr"/>
          <a:lstStyle/>
          <a:p>
            <a:pPr indent="0" marL="0">
              <a:buNone/>
            </a:pPr>
            <a:r>
              <a:rPr lang="en-US" sz="800" dirty="0">
                <a:solidFill>
                  <a:srgbClr val="E0E0E0"/>
                </a:solidFill>
              </a:rPr>
              <a:t>— Theodore Roosevelt Center — Venezuela Debt Crisis Encyclopedia Entry  |  theodorerooseveltcenter.org</a:t>
            </a:r>
            <a:endParaRPr lang="en-US" sz="800" dirty="0"/>
          </a:p>
        </p:txBody>
      </p:sp>
      <p:sp>
        <p:nvSpPr>
          <p:cNvPr id="15" name="Text 13"/>
          <p:cNvSpPr/>
          <p:nvPr/>
        </p:nvSpPr>
        <p:spPr>
          <a:xfrm>
            <a:off x="566928" y="2807208"/>
            <a:ext cx="8046720" cy="201168"/>
          </a:xfrm>
          <a:prstGeom prst="rect">
            <a:avLst/>
          </a:prstGeom>
          <a:noFill/>
          <a:ln/>
        </p:spPr>
        <p:txBody>
          <a:bodyPr wrap="square" lIns="0" tIns="0" rIns="0" bIns="0" rtlCol="0" anchor="ctr"/>
          <a:lstStyle/>
          <a:p>
            <a:pPr indent="0" marL="0">
              <a:buNone/>
            </a:pPr>
            <a:r>
              <a:rPr lang="en-US" sz="800" dirty="0">
                <a:solidFill>
                  <a:srgbClr val="E0E0E0"/>
                </a:solidFill>
              </a:rPr>
              <a:t>— U.S. National Archives — Records of the Dominican Customs Receivership, Record Group 139  |  archives.gov</a:t>
            </a:r>
            <a:endParaRPr lang="en-US" sz="800" dirty="0"/>
          </a:p>
        </p:txBody>
      </p:sp>
      <p:sp>
        <p:nvSpPr>
          <p:cNvPr id="16" name="Text 14"/>
          <p:cNvSpPr/>
          <p:nvPr/>
        </p:nvSpPr>
        <p:spPr>
          <a:xfrm>
            <a:off x="566928" y="3022092"/>
            <a:ext cx="8046720" cy="201168"/>
          </a:xfrm>
          <a:prstGeom prst="rect">
            <a:avLst/>
          </a:prstGeom>
          <a:noFill/>
          <a:ln/>
        </p:spPr>
        <p:txBody>
          <a:bodyPr wrap="square" lIns="0" tIns="0" rIns="0" bIns="0" rtlCol="0" anchor="ctr"/>
          <a:lstStyle/>
          <a:p>
            <a:pPr indent="0" marL="0">
              <a:buNone/>
            </a:pPr>
            <a:r>
              <a:rPr lang="en-US" sz="800" dirty="0">
                <a:solidFill>
                  <a:srgbClr val="E0E0E0"/>
                </a:solidFill>
              </a:rPr>
              <a:t>— U.S. Naval Institute Proceedings — '100 Years Ago: T.R. Averts Crisis,' December 2002</a:t>
            </a:r>
            <a:endParaRPr lang="en-US" sz="800" dirty="0"/>
          </a:p>
        </p:txBody>
      </p:sp>
      <p:sp>
        <p:nvSpPr>
          <p:cNvPr id="17" name="Shape 15"/>
          <p:cNvSpPr/>
          <p:nvPr/>
        </p:nvSpPr>
        <p:spPr>
          <a:xfrm>
            <a:off x="365760" y="3273552"/>
            <a:ext cx="8412480" cy="219456"/>
          </a:xfrm>
          <a:prstGeom prst="rect">
            <a:avLst/>
          </a:prstGeom>
          <a:solidFill>
            <a:srgbClr val="1A1500"/>
          </a:solidFill>
          <a:ln/>
        </p:spPr>
      </p:sp>
      <p:sp>
        <p:nvSpPr>
          <p:cNvPr id="18" name="Text 16"/>
          <p:cNvSpPr/>
          <p:nvPr/>
        </p:nvSpPr>
        <p:spPr>
          <a:xfrm>
            <a:off x="566928" y="3300984"/>
            <a:ext cx="8046720" cy="182880"/>
          </a:xfrm>
          <a:prstGeom prst="rect">
            <a:avLst/>
          </a:prstGeom>
          <a:noFill/>
          <a:ln/>
        </p:spPr>
        <p:txBody>
          <a:bodyPr wrap="square" lIns="0" tIns="0" rIns="0" bIns="0" rtlCol="0" anchor="ctr"/>
          <a:lstStyle/>
          <a:p>
            <a:pPr indent="0" marL="0">
              <a:buNone/>
            </a:pPr>
            <a:r>
              <a:rPr lang="en-US" sz="800" b="1" spc="200" kern="0" dirty="0">
                <a:solidFill>
                  <a:srgbClr val="D4AF37"/>
                </a:solidFill>
              </a:rPr>
              <a:t>ACADEMIC &amp; REFERENCE</a:t>
            </a:r>
            <a:endParaRPr lang="en-US" sz="800" dirty="0"/>
          </a:p>
        </p:txBody>
      </p:sp>
      <p:sp>
        <p:nvSpPr>
          <p:cNvPr id="19" name="Text 17"/>
          <p:cNvSpPr/>
          <p:nvPr/>
        </p:nvSpPr>
        <p:spPr>
          <a:xfrm>
            <a:off x="566928" y="3520440"/>
            <a:ext cx="8046720" cy="201168"/>
          </a:xfrm>
          <a:prstGeom prst="rect">
            <a:avLst/>
          </a:prstGeom>
          <a:noFill/>
          <a:ln/>
        </p:spPr>
        <p:txBody>
          <a:bodyPr wrap="square" lIns="0" tIns="0" rIns="0" bIns="0" rtlCol="0" anchor="ctr"/>
          <a:lstStyle/>
          <a:p>
            <a:pPr indent="0" marL="0">
              <a:buNone/>
            </a:pPr>
            <a:r>
              <a:rPr lang="en-US" sz="800" dirty="0">
                <a:solidFill>
                  <a:srgbClr val="E0E0E0"/>
                </a:solidFill>
              </a:rPr>
              <a:t>— Wikipedia — Venezuelan Crisis of 1902-1903 (fleet composition, warship names, blockade timeline)</a:t>
            </a:r>
            <a:endParaRPr lang="en-US" sz="800" dirty="0"/>
          </a:p>
        </p:txBody>
      </p:sp>
      <p:sp>
        <p:nvSpPr>
          <p:cNvPr id="20" name="Text 18"/>
          <p:cNvSpPr/>
          <p:nvPr/>
        </p:nvSpPr>
        <p:spPr>
          <a:xfrm>
            <a:off x="566928" y="3735324"/>
            <a:ext cx="8046720" cy="201168"/>
          </a:xfrm>
          <a:prstGeom prst="rect">
            <a:avLst/>
          </a:prstGeom>
          <a:noFill/>
          <a:ln/>
        </p:spPr>
        <p:txBody>
          <a:bodyPr wrap="square" lIns="0" tIns="0" rIns="0" bIns="0" rtlCol="0" anchor="ctr"/>
          <a:lstStyle/>
          <a:p>
            <a:pPr indent="0" marL="0">
              <a:buNone/>
            </a:pPr>
            <a:r>
              <a:rPr lang="en-US" sz="800" dirty="0">
                <a:solidFill>
                  <a:srgbClr val="E0E0E0"/>
                </a:solidFill>
              </a:rPr>
              <a:t>— Wikipedia — Bombardment of Fort San Carlos (SMS Vineta, Jan 20 1903, casualty count 25-40)</a:t>
            </a:r>
            <a:endParaRPr lang="en-US" sz="800" dirty="0"/>
          </a:p>
        </p:txBody>
      </p:sp>
      <p:sp>
        <p:nvSpPr>
          <p:cNvPr id="21" name="Text 19"/>
          <p:cNvSpPr/>
          <p:nvPr/>
        </p:nvSpPr>
        <p:spPr>
          <a:xfrm>
            <a:off x="566928" y="3950208"/>
            <a:ext cx="8046720" cy="201168"/>
          </a:xfrm>
          <a:prstGeom prst="rect">
            <a:avLst/>
          </a:prstGeom>
          <a:noFill/>
          <a:ln/>
        </p:spPr>
        <p:txBody>
          <a:bodyPr wrap="square" lIns="0" tIns="0" rIns="0" bIns="0" rtlCol="0" anchor="ctr"/>
          <a:lstStyle/>
          <a:p>
            <a:pPr indent="0" marL="0">
              <a:buNone/>
            </a:pPr>
            <a:r>
              <a:rPr lang="en-US" sz="800" dirty="0">
                <a:solidFill>
                  <a:srgbClr val="E0E0E0"/>
                </a:solidFill>
              </a:rPr>
              <a:t>— American Foreign Relations — 'The Dominican Receivership'  |  americanforeignrelations.com</a:t>
            </a:r>
            <a:endParaRPr lang="en-US" sz="800" dirty="0"/>
          </a:p>
        </p:txBody>
      </p:sp>
      <p:sp>
        <p:nvSpPr>
          <p:cNvPr id="22" name="Text 20"/>
          <p:cNvSpPr/>
          <p:nvPr/>
        </p:nvSpPr>
        <p:spPr>
          <a:xfrm>
            <a:off x="566928" y="4165092"/>
            <a:ext cx="8046720" cy="201168"/>
          </a:xfrm>
          <a:prstGeom prst="rect">
            <a:avLst/>
          </a:prstGeom>
          <a:noFill/>
          <a:ln/>
        </p:spPr>
        <p:txBody>
          <a:bodyPr wrap="square" lIns="0" tIns="0" rIns="0" bIns="0" rtlCol="0" anchor="ctr"/>
          <a:lstStyle/>
          <a:p>
            <a:pPr indent="0" marL="0">
              <a:buNone/>
            </a:pPr>
            <a:r>
              <a:rPr lang="en-US" sz="800" dirty="0">
                <a:solidFill>
                  <a:srgbClr val="E0E0E0"/>
                </a:solidFill>
              </a:rPr>
              <a:t>— Britannica — Roosevelt Corollary: definition, application, and historical significance</a:t>
            </a:r>
            <a:endParaRPr lang="en-US" sz="800" dirty="0"/>
          </a:p>
        </p:txBody>
      </p:sp>
      <p:sp>
        <p:nvSpPr>
          <p:cNvPr id="23" name="Text 21"/>
          <p:cNvSpPr/>
          <p:nvPr/>
        </p:nvSpPr>
        <p:spPr>
          <a:xfrm>
            <a:off x="566928" y="4379976"/>
            <a:ext cx="8046720" cy="201168"/>
          </a:xfrm>
          <a:prstGeom prst="rect">
            <a:avLst/>
          </a:prstGeom>
          <a:noFill/>
          <a:ln/>
        </p:spPr>
        <p:txBody>
          <a:bodyPr wrap="square" lIns="0" tIns="0" rIns="0" bIns="0" rtlCol="0" anchor="ctr"/>
          <a:lstStyle/>
          <a:p>
            <a:pPr indent="0" marL="0">
              <a:buNone/>
            </a:pPr>
            <a:r>
              <a:rPr lang="en-US" sz="800" dirty="0">
                <a:solidFill>
                  <a:srgbClr val="E0E0E0"/>
                </a:solidFill>
              </a:rPr>
              <a:t>— Naval War College Review — 'Theodore Roosevelt, Wilhelm II, and the Venezuela Crisis'  |  digital-commons.usnwc.edu</a:t>
            </a:r>
            <a:endParaRPr lang="en-US" sz="800" dirty="0"/>
          </a:p>
        </p:txBody>
      </p:sp>
      <p:sp>
        <p:nvSpPr>
          <p:cNvPr id="24" name="Text 22"/>
          <p:cNvSpPr/>
          <p:nvPr/>
        </p:nvSpPr>
        <p:spPr>
          <a:xfrm>
            <a:off x="365760" y="4873752"/>
            <a:ext cx="8412480" cy="201168"/>
          </a:xfrm>
          <a:prstGeom prst="rect">
            <a:avLst/>
          </a:prstGeom>
          <a:noFill/>
          <a:ln/>
        </p:spPr>
        <p:txBody>
          <a:bodyPr wrap="square" lIns="0" tIns="0" rIns="0" bIns="0" rtlCol="0" anchor="ctr"/>
          <a:lstStyle/>
          <a:p>
            <a:pPr algn="ctr" indent="0" marL="0">
              <a:buNone/>
            </a:pPr>
            <a:r>
              <a:rPr lang="en-US" sz="750" dirty="0">
                <a:solidFill>
                  <a:srgbClr val="A89968"/>
                </a:solidFill>
              </a:rPr>
              <a:t>OilWatch401  |  Doctrine as Authorization: Venezuela 1902-1904  |  Part I of III  |  Research compiled May 2026</a:t>
            </a:r>
            <a:endParaRPr lang="en-US" sz="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D1520"/>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AF37"/>
          </a:solidFill>
          <a:ln/>
        </p:spPr>
      </p:sp>
      <p:sp>
        <p:nvSpPr>
          <p:cNvPr id="3" name="Text 1"/>
          <p:cNvSpPr/>
          <p:nvPr/>
        </p:nvSpPr>
        <p:spPr>
          <a:xfrm>
            <a:off x="457200" y="164592"/>
            <a:ext cx="8229600" cy="438912"/>
          </a:xfrm>
          <a:prstGeom prst="rect">
            <a:avLst/>
          </a:prstGeom>
          <a:noFill/>
          <a:ln/>
        </p:spPr>
        <p:txBody>
          <a:bodyPr wrap="square" lIns="0" tIns="0" rIns="0" bIns="0" rtlCol="0" anchor="ctr"/>
          <a:lstStyle/>
          <a:p>
            <a:pPr indent="0" marL="0">
              <a:buNone/>
            </a:pPr>
            <a:r>
              <a:rPr lang="en-US" sz="2800" b="1" dirty="0">
                <a:solidFill>
                  <a:srgbClr val="D4AF37"/>
                </a:solidFill>
                <a:latin typeface="Georgia" pitchFamily="34" charset="0"/>
                <a:ea typeface="Georgia" pitchFamily="34" charset="-122"/>
                <a:cs typeface="Georgia" pitchFamily="34" charset="-120"/>
              </a:rPr>
              <a:t>THE ARC OF DOCTRINE</a:t>
            </a:r>
            <a:endParaRPr lang="en-US" sz="2800" dirty="0"/>
          </a:p>
        </p:txBody>
      </p:sp>
      <p:sp>
        <p:nvSpPr>
          <p:cNvPr id="4" name="Text 2"/>
          <p:cNvSpPr/>
          <p:nvPr/>
        </p:nvSpPr>
        <p:spPr>
          <a:xfrm>
            <a:off x="457200" y="621792"/>
            <a:ext cx="8229600" cy="256032"/>
          </a:xfrm>
          <a:prstGeom prst="rect">
            <a:avLst/>
          </a:prstGeom>
          <a:noFill/>
          <a:ln/>
        </p:spPr>
        <p:txBody>
          <a:bodyPr wrap="square" lIns="0" tIns="0" rIns="0" bIns="0" rtlCol="0" anchor="ctr"/>
          <a:lstStyle/>
          <a:p>
            <a:pPr indent="0" marL="0">
              <a:buNone/>
            </a:pPr>
            <a:r>
              <a:rPr lang="en-US" sz="1100" i="1" dirty="0">
                <a:solidFill>
                  <a:srgbClr val="A89968"/>
                </a:solidFill>
              </a:rPr>
              <a:t>82 Years · 3 Pivots · 1 Unbroken Thread of Executive Power</a:t>
            </a:r>
            <a:endParaRPr lang="en-US" sz="1100" dirty="0"/>
          </a:p>
        </p:txBody>
      </p:sp>
      <p:sp>
        <p:nvSpPr>
          <p:cNvPr id="5" name="Shape 3"/>
          <p:cNvSpPr/>
          <p:nvPr/>
        </p:nvSpPr>
        <p:spPr>
          <a:xfrm>
            <a:off x="457200" y="2441448"/>
            <a:ext cx="8229600" cy="54864"/>
          </a:xfrm>
          <a:prstGeom prst="rect">
            <a:avLst/>
          </a:prstGeom>
          <a:solidFill>
            <a:srgbClr val="D4AF37"/>
          </a:solidFill>
          <a:ln/>
        </p:spPr>
      </p:sp>
      <p:sp>
        <p:nvSpPr>
          <p:cNvPr id="6" name="Shape 4"/>
          <p:cNvSpPr/>
          <p:nvPr/>
        </p:nvSpPr>
        <p:spPr>
          <a:xfrm>
            <a:off x="347472" y="2359152"/>
            <a:ext cx="219456" cy="219456"/>
          </a:xfrm>
          <a:prstGeom prst="ellipse">
            <a:avLst/>
          </a:prstGeom>
          <a:solidFill>
            <a:srgbClr val="D4AF37"/>
          </a:solidFill>
          <a:ln/>
        </p:spPr>
      </p:sp>
      <p:sp>
        <p:nvSpPr>
          <p:cNvPr id="7" name="Text 5"/>
          <p:cNvSpPr/>
          <p:nvPr/>
        </p:nvSpPr>
        <p:spPr>
          <a:xfrm>
            <a:off x="-137160" y="1938528"/>
            <a:ext cx="1188720" cy="274320"/>
          </a:xfrm>
          <a:prstGeom prst="rect">
            <a:avLst/>
          </a:prstGeom>
          <a:noFill/>
          <a:ln/>
        </p:spPr>
        <p:txBody>
          <a:bodyPr wrap="square" lIns="0" tIns="0" rIns="0" bIns="0" rtlCol="0" anchor="ctr"/>
          <a:lstStyle/>
          <a:p>
            <a:pPr algn="ctr" indent="0" marL="0">
              <a:buNone/>
            </a:pPr>
            <a:r>
              <a:rPr lang="en-US" sz="850" b="1" dirty="0">
                <a:solidFill>
                  <a:srgbClr val="D4AF37"/>
                </a:solidFill>
              </a:rPr>
              <a:t>1823</a:t>
            </a:r>
            <a:endParaRPr lang="en-US" sz="850" dirty="0"/>
          </a:p>
        </p:txBody>
      </p:sp>
      <p:sp>
        <p:nvSpPr>
          <p:cNvPr id="8" name="Text 6"/>
          <p:cNvSpPr/>
          <p:nvPr/>
        </p:nvSpPr>
        <p:spPr>
          <a:xfrm>
            <a:off x="-137160" y="2651760"/>
            <a:ext cx="1188720" cy="274320"/>
          </a:xfrm>
          <a:prstGeom prst="rect">
            <a:avLst/>
          </a:prstGeom>
          <a:noFill/>
          <a:ln/>
        </p:spPr>
        <p:txBody>
          <a:bodyPr wrap="square" lIns="0" tIns="0" rIns="0" bIns="0" rtlCol="0" anchor="ctr"/>
          <a:lstStyle/>
          <a:p>
            <a:pPr algn="ctr" indent="0" marL="0">
              <a:buNone/>
            </a:pPr>
            <a:r>
              <a:rPr lang="en-US" sz="850" b="1" spc="100" kern="0" dirty="0">
                <a:solidFill>
                  <a:srgbClr val="D4AF37"/>
                </a:solidFill>
              </a:rPr>
              <a:t>MONROE</a:t>
            </a:r>
            <a:endParaRPr lang="en-US" sz="850" dirty="0"/>
          </a:p>
        </p:txBody>
      </p:sp>
      <p:sp>
        <p:nvSpPr>
          <p:cNvPr id="9" name="Text 7"/>
          <p:cNvSpPr/>
          <p:nvPr/>
        </p:nvSpPr>
        <p:spPr>
          <a:xfrm>
            <a:off x="-182880" y="2971800"/>
            <a:ext cx="1280160" cy="1005840"/>
          </a:xfrm>
          <a:prstGeom prst="rect">
            <a:avLst/>
          </a:prstGeom>
          <a:noFill/>
          <a:ln/>
        </p:spPr>
        <p:txBody>
          <a:bodyPr wrap="square" lIns="0" tIns="0" rIns="0" bIns="0" rtlCol="0" anchor="ctr"/>
          <a:lstStyle/>
          <a:p>
            <a:pPr algn="ctr" indent="0" marL="0">
              <a:buNone/>
            </a:pPr>
            <a:r>
              <a:rPr lang="en-US" sz="750" dirty="0">
                <a:solidFill>
                  <a:srgbClr val="B0B0B0"/>
                </a:solidFill>
              </a:rPr>
              <a:t>Defensive Doctrine</a:t>
            </a:r>
            <a:endParaRPr lang="en-US" sz="750" dirty="0"/>
          </a:p>
          <a:p>
            <a:pPr algn="ctr" indent="0" marL="0">
              <a:buNone/>
            </a:pPr>
            <a:r>
              <a:rPr lang="en-US" sz="750" dirty="0">
                <a:solidFill>
                  <a:srgbClr val="B0B0B0"/>
                </a:solidFill>
              </a:rPr>
              <a:t>"Europe: stay out"</a:t>
            </a:r>
            <a:endParaRPr lang="en-US" sz="750" dirty="0"/>
          </a:p>
          <a:p>
            <a:pPr algn="ctr" indent="0" marL="0">
              <a:buNone/>
            </a:pPr>
            <a:r>
              <a:rPr lang="en-US" sz="750" dirty="0">
                <a:solidFill>
                  <a:srgbClr val="B0B0B0"/>
                </a:solidFill>
              </a:rPr>
              <a:t>Passive commitment</a:t>
            </a:r>
            <a:endParaRPr lang="en-US" sz="750" dirty="0"/>
          </a:p>
        </p:txBody>
      </p:sp>
      <p:sp>
        <p:nvSpPr>
          <p:cNvPr id="10" name="Shape 8"/>
          <p:cNvSpPr/>
          <p:nvPr/>
        </p:nvSpPr>
        <p:spPr>
          <a:xfrm>
            <a:off x="2267712" y="2359152"/>
            <a:ext cx="219456" cy="219456"/>
          </a:xfrm>
          <a:prstGeom prst="ellipse">
            <a:avLst/>
          </a:prstGeom>
          <a:solidFill>
            <a:srgbClr val="D4AF37"/>
          </a:solidFill>
          <a:ln/>
        </p:spPr>
      </p:sp>
      <p:sp>
        <p:nvSpPr>
          <p:cNvPr id="11" name="Text 9"/>
          <p:cNvSpPr/>
          <p:nvPr/>
        </p:nvSpPr>
        <p:spPr>
          <a:xfrm>
            <a:off x="1783080" y="1938528"/>
            <a:ext cx="1188720" cy="274320"/>
          </a:xfrm>
          <a:prstGeom prst="rect">
            <a:avLst/>
          </a:prstGeom>
          <a:noFill/>
          <a:ln/>
        </p:spPr>
        <p:txBody>
          <a:bodyPr wrap="square" lIns="0" tIns="0" rIns="0" bIns="0" rtlCol="0" anchor="ctr"/>
          <a:lstStyle/>
          <a:p>
            <a:pPr algn="ctr" indent="0" marL="0">
              <a:buNone/>
            </a:pPr>
            <a:r>
              <a:rPr lang="en-US" sz="850" b="1" dirty="0">
                <a:solidFill>
                  <a:srgbClr val="D4AF37"/>
                </a:solidFill>
              </a:rPr>
              <a:t>DEC 1902</a:t>
            </a:r>
            <a:endParaRPr lang="en-US" sz="850" dirty="0"/>
          </a:p>
        </p:txBody>
      </p:sp>
      <p:sp>
        <p:nvSpPr>
          <p:cNvPr id="12" name="Text 10"/>
          <p:cNvSpPr/>
          <p:nvPr/>
        </p:nvSpPr>
        <p:spPr>
          <a:xfrm>
            <a:off x="1783080" y="2651760"/>
            <a:ext cx="1188720" cy="274320"/>
          </a:xfrm>
          <a:prstGeom prst="rect">
            <a:avLst/>
          </a:prstGeom>
          <a:noFill/>
          <a:ln/>
        </p:spPr>
        <p:txBody>
          <a:bodyPr wrap="square" lIns="0" tIns="0" rIns="0" bIns="0" rtlCol="0" anchor="ctr"/>
          <a:lstStyle/>
          <a:p>
            <a:pPr algn="ctr" indent="0" marL="0">
              <a:buNone/>
            </a:pPr>
            <a:r>
              <a:rPr lang="en-US" sz="850" b="1" spc="100" kern="0" dirty="0">
                <a:solidFill>
                  <a:srgbClr val="D4AF37"/>
                </a:solidFill>
              </a:rPr>
              <a:t>BLOCKADE</a:t>
            </a:r>
            <a:endParaRPr lang="en-US" sz="850" dirty="0"/>
          </a:p>
        </p:txBody>
      </p:sp>
      <p:sp>
        <p:nvSpPr>
          <p:cNvPr id="13" name="Text 11"/>
          <p:cNvSpPr/>
          <p:nvPr/>
        </p:nvSpPr>
        <p:spPr>
          <a:xfrm>
            <a:off x="1737360" y="2971800"/>
            <a:ext cx="1280160" cy="1005840"/>
          </a:xfrm>
          <a:prstGeom prst="rect">
            <a:avLst/>
          </a:prstGeom>
          <a:noFill/>
          <a:ln/>
        </p:spPr>
        <p:txBody>
          <a:bodyPr wrap="square" lIns="0" tIns="0" rIns="0" bIns="0" rtlCol="0" anchor="ctr"/>
          <a:lstStyle/>
          <a:p>
            <a:pPr algn="ctr" indent="0" marL="0">
              <a:buNone/>
            </a:pPr>
            <a:r>
              <a:rPr lang="en-US" sz="750" dirty="0">
                <a:solidFill>
                  <a:srgbClr val="B0B0B0"/>
                </a:solidFill>
              </a:rPr>
              <a:t>Germany · Britain · Italy</a:t>
            </a:r>
            <a:endParaRPr lang="en-US" sz="750" dirty="0"/>
          </a:p>
          <a:p>
            <a:pPr algn="ctr" indent="0" marL="0">
              <a:buNone/>
            </a:pPr>
            <a:r>
              <a:rPr lang="en-US" sz="750" dirty="0">
                <a:solidFill>
                  <a:srgbClr val="B0B0B0"/>
                </a:solidFill>
              </a:rPr>
              <a:t>Seize Venezuelan ports</a:t>
            </a:r>
            <a:endParaRPr lang="en-US" sz="750" dirty="0"/>
          </a:p>
          <a:p>
            <a:pPr algn="ctr" indent="0" marL="0">
              <a:buNone/>
            </a:pPr>
            <a:r>
              <a:rPr lang="en-US" sz="750" dirty="0">
                <a:solidFill>
                  <a:srgbClr val="B0B0B0"/>
                </a:solidFill>
              </a:rPr>
              <a:t>3 fleets, ~29 ships</a:t>
            </a:r>
            <a:endParaRPr lang="en-US" sz="750" dirty="0"/>
          </a:p>
        </p:txBody>
      </p:sp>
      <p:sp>
        <p:nvSpPr>
          <p:cNvPr id="14" name="Shape 12"/>
          <p:cNvSpPr/>
          <p:nvPr/>
        </p:nvSpPr>
        <p:spPr>
          <a:xfrm>
            <a:off x="4187952" y="2359152"/>
            <a:ext cx="219456" cy="219456"/>
          </a:xfrm>
          <a:prstGeom prst="ellipse">
            <a:avLst/>
          </a:prstGeom>
          <a:solidFill>
            <a:srgbClr val="D4AF37"/>
          </a:solidFill>
          <a:ln/>
        </p:spPr>
      </p:sp>
      <p:sp>
        <p:nvSpPr>
          <p:cNvPr id="15" name="Text 13"/>
          <p:cNvSpPr/>
          <p:nvPr/>
        </p:nvSpPr>
        <p:spPr>
          <a:xfrm>
            <a:off x="3703320" y="1938528"/>
            <a:ext cx="1188720" cy="274320"/>
          </a:xfrm>
          <a:prstGeom prst="rect">
            <a:avLst/>
          </a:prstGeom>
          <a:noFill/>
          <a:ln/>
        </p:spPr>
        <p:txBody>
          <a:bodyPr wrap="square" lIns="0" tIns="0" rIns="0" bIns="0" rtlCol="0" anchor="ctr"/>
          <a:lstStyle/>
          <a:p>
            <a:pPr algn="ctr" indent="0" marL="0">
              <a:buNone/>
            </a:pPr>
            <a:r>
              <a:rPr lang="en-US" sz="850" b="1" dirty="0">
                <a:solidFill>
                  <a:srgbClr val="D4AF37"/>
                </a:solidFill>
              </a:rPr>
              <a:t>JAN 1903</a:t>
            </a:r>
            <a:endParaRPr lang="en-US" sz="850" dirty="0"/>
          </a:p>
        </p:txBody>
      </p:sp>
      <p:sp>
        <p:nvSpPr>
          <p:cNvPr id="16" name="Text 14"/>
          <p:cNvSpPr/>
          <p:nvPr/>
        </p:nvSpPr>
        <p:spPr>
          <a:xfrm>
            <a:off x="3703320" y="2651760"/>
            <a:ext cx="1188720" cy="274320"/>
          </a:xfrm>
          <a:prstGeom prst="rect">
            <a:avLst/>
          </a:prstGeom>
          <a:noFill/>
          <a:ln/>
        </p:spPr>
        <p:txBody>
          <a:bodyPr wrap="square" lIns="0" tIns="0" rIns="0" bIns="0" rtlCol="0" anchor="ctr"/>
          <a:lstStyle/>
          <a:p>
            <a:pPr algn="ctr" indent="0" marL="0">
              <a:buNone/>
            </a:pPr>
            <a:r>
              <a:rPr lang="en-US" sz="850" b="1" spc="100" kern="0" dirty="0">
                <a:solidFill>
                  <a:srgbClr val="D4AF37"/>
                </a:solidFill>
              </a:rPr>
              <a:t>SHELLING</a:t>
            </a:r>
            <a:endParaRPr lang="en-US" sz="850" dirty="0"/>
          </a:p>
        </p:txBody>
      </p:sp>
      <p:sp>
        <p:nvSpPr>
          <p:cNvPr id="17" name="Text 15"/>
          <p:cNvSpPr/>
          <p:nvPr/>
        </p:nvSpPr>
        <p:spPr>
          <a:xfrm>
            <a:off x="3657600" y="2971800"/>
            <a:ext cx="1280160" cy="1005840"/>
          </a:xfrm>
          <a:prstGeom prst="rect">
            <a:avLst/>
          </a:prstGeom>
          <a:noFill/>
          <a:ln/>
        </p:spPr>
        <p:txBody>
          <a:bodyPr wrap="square" lIns="0" tIns="0" rIns="0" bIns="0" rtlCol="0" anchor="ctr"/>
          <a:lstStyle/>
          <a:p>
            <a:pPr algn="ctr" indent="0" marL="0">
              <a:buNone/>
            </a:pPr>
            <a:r>
              <a:rPr lang="en-US" sz="750" dirty="0">
                <a:solidFill>
                  <a:srgbClr val="B0B0B0"/>
                </a:solidFill>
              </a:rPr>
              <a:t>SMS Vineta — 8 hrs</a:t>
            </a:r>
            <a:endParaRPr lang="en-US" sz="750" dirty="0"/>
          </a:p>
          <a:p>
            <a:pPr algn="ctr" indent="0" marL="0">
              <a:buNone/>
            </a:pPr>
            <a:r>
              <a:rPr lang="en-US" sz="750" dirty="0">
                <a:solidFill>
                  <a:srgbClr val="B0B0B0"/>
                </a:solidFill>
              </a:rPr>
              <a:t>Fort San Carlos, Lake Maracaibo</a:t>
            </a:r>
            <a:endParaRPr lang="en-US" sz="750" dirty="0"/>
          </a:p>
          <a:p>
            <a:pPr algn="ctr" indent="0" marL="0">
              <a:buNone/>
            </a:pPr>
            <a:r>
              <a:rPr lang="en-US" sz="750" dirty="0">
                <a:solidFill>
                  <a:srgbClr val="B0B0B0"/>
                </a:solidFill>
              </a:rPr>
              <a:t>25–40 civilians killed</a:t>
            </a:r>
            <a:endParaRPr lang="en-US" sz="750" dirty="0"/>
          </a:p>
        </p:txBody>
      </p:sp>
      <p:sp>
        <p:nvSpPr>
          <p:cNvPr id="18" name="Shape 16"/>
          <p:cNvSpPr/>
          <p:nvPr/>
        </p:nvSpPr>
        <p:spPr>
          <a:xfrm>
            <a:off x="5925312" y="2359152"/>
            <a:ext cx="219456" cy="219456"/>
          </a:xfrm>
          <a:prstGeom prst="ellipse">
            <a:avLst/>
          </a:prstGeom>
          <a:solidFill>
            <a:srgbClr val="D4AF37"/>
          </a:solidFill>
          <a:ln/>
        </p:spPr>
      </p:sp>
      <p:sp>
        <p:nvSpPr>
          <p:cNvPr id="19" name="Text 17"/>
          <p:cNvSpPr/>
          <p:nvPr/>
        </p:nvSpPr>
        <p:spPr>
          <a:xfrm>
            <a:off x="5440680" y="1938528"/>
            <a:ext cx="1188720" cy="274320"/>
          </a:xfrm>
          <a:prstGeom prst="rect">
            <a:avLst/>
          </a:prstGeom>
          <a:noFill/>
          <a:ln/>
        </p:spPr>
        <p:txBody>
          <a:bodyPr wrap="square" lIns="0" tIns="0" rIns="0" bIns="0" rtlCol="0" anchor="ctr"/>
          <a:lstStyle/>
          <a:p>
            <a:pPr algn="ctr" indent="0" marL="0">
              <a:buNone/>
            </a:pPr>
            <a:r>
              <a:rPr lang="en-US" sz="850" b="1" dirty="0">
                <a:solidFill>
                  <a:srgbClr val="D4AF37"/>
                </a:solidFill>
              </a:rPr>
              <a:t>FEB 1904</a:t>
            </a:r>
            <a:endParaRPr lang="en-US" sz="850" dirty="0"/>
          </a:p>
        </p:txBody>
      </p:sp>
      <p:sp>
        <p:nvSpPr>
          <p:cNvPr id="20" name="Text 18"/>
          <p:cNvSpPr/>
          <p:nvPr/>
        </p:nvSpPr>
        <p:spPr>
          <a:xfrm>
            <a:off x="5440680" y="2651760"/>
            <a:ext cx="1188720" cy="274320"/>
          </a:xfrm>
          <a:prstGeom prst="rect">
            <a:avLst/>
          </a:prstGeom>
          <a:noFill/>
          <a:ln/>
        </p:spPr>
        <p:txBody>
          <a:bodyPr wrap="square" lIns="0" tIns="0" rIns="0" bIns="0" rtlCol="0" anchor="ctr"/>
          <a:lstStyle/>
          <a:p>
            <a:pPr algn="ctr" indent="0" marL="0">
              <a:buNone/>
            </a:pPr>
            <a:r>
              <a:rPr lang="en-US" sz="850" b="1" spc="100" kern="0" dirty="0">
                <a:solidFill>
                  <a:srgbClr val="D4AF37"/>
                </a:solidFill>
              </a:rPr>
              <a:t>THE HAGUE</a:t>
            </a:r>
            <a:endParaRPr lang="en-US" sz="850" dirty="0"/>
          </a:p>
        </p:txBody>
      </p:sp>
      <p:sp>
        <p:nvSpPr>
          <p:cNvPr id="21" name="Text 19"/>
          <p:cNvSpPr/>
          <p:nvPr/>
        </p:nvSpPr>
        <p:spPr>
          <a:xfrm>
            <a:off x="5394960" y="2971800"/>
            <a:ext cx="1280160" cy="1005840"/>
          </a:xfrm>
          <a:prstGeom prst="rect">
            <a:avLst/>
          </a:prstGeom>
          <a:noFill/>
          <a:ln/>
        </p:spPr>
        <p:txBody>
          <a:bodyPr wrap="square" lIns="0" tIns="0" rIns="0" bIns="0" rtlCol="0" anchor="ctr"/>
          <a:lstStyle/>
          <a:p>
            <a:pPr algn="ctr" indent="0" marL="0">
              <a:buNone/>
            </a:pPr>
            <a:r>
              <a:rPr lang="en-US" sz="750" dirty="0">
                <a:solidFill>
                  <a:srgbClr val="B0B0B0"/>
                </a:solidFill>
              </a:rPr>
              <a:t>Preferential creditor ruling</a:t>
            </a:r>
            <a:endParaRPr lang="en-US" sz="750" dirty="0"/>
          </a:p>
          <a:p>
            <a:pPr algn="ctr" indent="0" marL="0">
              <a:buNone/>
            </a:pPr>
            <a:r>
              <a:rPr lang="en-US" sz="750" dirty="0">
                <a:solidFill>
                  <a:srgbClr val="B0B0B0"/>
                </a:solidFill>
              </a:rPr>
              <a:t>Coercion = legal advantage</a:t>
            </a:r>
            <a:endParaRPr lang="en-US" sz="750" dirty="0"/>
          </a:p>
          <a:p>
            <a:pPr algn="ctr" indent="0" marL="0">
              <a:buNone/>
            </a:pPr>
            <a:r>
              <a:rPr lang="en-US" sz="750" dirty="0">
                <a:solidFill>
                  <a:srgbClr val="B0B0B0"/>
                </a:solidFill>
              </a:rPr>
              <a:t>Roosevelt alarmed</a:t>
            </a:r>
            <a:endParaRPr lang="en-US" sz="750" dirty="0"/>
          </a:p>
        </p:txBody>
      </p:sp>
      <p:sp>
        <p:nvSpPr>
          <p:cNvPr id="22" name="Shape 20"/>
          <p:cNvSpPr/>
          <p:nvPr/>
        </p:nvSpPr>
        <p:spPr>
          <a:xfrm>
            <a:off x="7845552" y="2359152"/>
            <a:ext cx="219456" cy="219456"/>
          </a:xfrm>
          <a:prstGeom prst="ellipse">
            <a:avLst/>
          </a:prstGeom>
          <a:solidFill>
            <a:srgbClr val="D4AF37"/>
          </a:solidFill>
          <a:ln/>
        </p:spPr>
      </p:sp>
      <p:sp>
        <p:nvSpPr>
          <p:cNvPr id="23" name="Text 21"/>
          <p:cNvSpPr/>
          <p:nvPr/>
        </p:nvSpPr>
        <p:spPr>
          <a:xfrm>
            <a:off x="7360920" y="1938528"/>
            <a:ext cx="1188720" cy="274320"/>
          </a:xfrm>
          <a:prstGeom prst="rect">
            <a:avLst/>
          </a:prstGeom>
          <a:noFill/>
          <a:ln/>
        </p:spPr>
        <p:txBody>
          <a:bodyPr wrap="square" lIns="0" tIns="0" rIns="0" bIns="0" rtlCol="0" anchor="ctr"/>
          <a:lstStyle/>
          <a:p>
            <a:pPr algn="ctr" indent="0" marL="0">
              <a:buNone/>
            </a:pPr>
            <a:r>
              <a:rPr lang="en-US" sz="850" b="1" dirty="0">
                <a:solidFill>
                  <a:srgbClr val="D4AF37"/>
                </a:solidFill>
              </a:rPr>
              <a:t>DEC 1904</a:t>
            </a:r>
            <a:endParaRPr lang="en-US" sz="850" dirty="0"/>
          </a:p>
        </p:txBody>
      </p:sp>
      <p:sp>
        <p:nvSpPr>
          <p:cNvPr id="24" name="Text 22"/>
          <p:cNvSpPr/>
          <p:nvPr/>
        </p:nvSpPr>
        <p:spPr>
          <a:xfrm>
            <a:off x="7360920" y="2651760"/>
            <a:ext cx="1188720" cy="274320"/>
          </a:xfrm>
          <a:prstGeom prst="rect">
            <a:avLst/>
          </a:prstGeom>
          <a:noFill/>
          <a:ln/>
        </p:spPr>
        <p:txBody>
          <a:bodyPr wrap="square" lIns="0" tIns="0" rIns="0" bIns="0" rtlCol="0" anchor="ctr"/>
          <a:lstStyle/>
          <a:p>
            <a:pPr algn="ctr" indent="0" marL="0">
              <a:buNone/>
            </a:pPr>
            <a:r>
              <a:rPr lang="en-US" sz="850" b="1" spc="100" kern="0" dirty="0">
                <a:solidFill>
                  <a:srgbClr val="D4AF37"/>
                </a:solidFill>
              </a:rPr>
              <a:t>COROLLARY</a:t>
            </a:r>
            <a:endParaRPr lang="en-US" sz="850" dirty="0"/>
          </a:p>
        </p:txBody>
      </p:sp>
      <p:sp>
        <p:nvSpPr>
          <p:cNvPr id="25" name="Text 23"/>
          <p:cNvSpPr/>
          <p:nvPr/>
        </p:nvSpPr>
        <p:spPr>
          <a:xfrm>
            <a:off x="7315200" y="2971800"/>
            <a:ext cx="1280160" cy="1005840"/>
          </a:xfrm>
          <a:prstGeom prst="rect">
            <a:avLst/>
          </a:prstGeom>
          <a:noFill/>
          <a:ln/>
        </p:spPr>
        <p:txBody>
          <a:bodyPr wrap="square" lIns="0" tIns="0" rIns="0" bIns="0" rtlCol="0" anchor="ctr"/>
          <a:lstStyle/>
          <a:p>
            <a:pPr algn="ctr" indent="0" marL="0">
              <a:buNone/>
            </a:pPr>
            <a:r>
              <a:rPr lang="en-US" sz="750" dirty="0">
                <a:solidFill>
                  <a:srgbClr val="B0B0B0"/>
                </a:solidFill>
              </a:rPr>
              <a:t>Monroe inverted</a:t>
            </a:r>
            <a:endParaRPr lang="en-US" sz="750" dirty="0"/>
          </a:p>
          <a:p>
            <a:pPr algn="ctr" indent="0" marL="0">
              <a:buNone/>
            </a:pPr>
            <a:r>
              <a:rPr lang="en-US" sz="750" dirty="0">
                <a:solidFill>
                  <a:srgbClr val="B0B0B0"/>
                </a:solidFill>
              </a:rPr>
              <a:t>U.S. = hemispheric police</a:t>
            </a:r>
            <a:endParaRPr lang="en-US" sz="750" dirty="0"/>
          </a:p>
          <a:p>
            <a:pPr algn="ctr" indent="0" marL="0">
              <a:buNone/>
            </a:pPr>
            <a:r>
              <a:rPr lang="en-US" sz="750" dirty="0">
                <a:solidFill>
                  <a:srgbClr val="B0B0B0"/>
                </a:solidFill>
              </a:rPr>
              <a:t>Offensive doctrine</a:t>
            </a:r>
            <a:endParaRPr lang="en-US" sz="750" dirty="0"/>
          </a:p>
        </p:txBody>
      </p:sp>
      <p:sp>
        <p:nvSpPr>
          <p:cNvPr id="26" name="Shape 24"/>
          <p:cNvSpPr/>
          <p:nvPr/>
        </p:nvSpPr>
        <p:spPr>
          <a:xfrm>
            <a:off x="457200" y="3657600"/>
            <a:ext cx="8229600" cy="1005840"/>
          </a:xfrm>
          <a:prstGeom prst="rect">
            <a:avLst/>
          </a:prstGeom>
          <a:solidFill>
            <a:srgbClr val="1A1500"/>
          </a:solidFill>
          <a:ln/>
          <a:effectLst>
            <a:outerShdw sx="100000" sy="100000" kx="0" ky="0" algn="bl" rotWithShape="0" blurRad="101600" dist="38100" dir="8100000">
              <a:srgbClr val="000000">
                <a:alpha val="30000"/>
              </a:srgbClr>
            </a:outerShdw>
          </a:effectLst>
        </p:spPr>
      </p:sp>
      <p:sp>
        <p:nvSpPr>
          <p:cNvPr id="27" name="Shape 25"/>
          <p:cNvSpPr/>
          <p:nvPr/>
        </p:nvSpPr>
        <p:spPr>
          <a:xfrm>
            <a:off x="457200" y="3657600"/>
            <a:ext cx="8229600" cy="36576"/>
          </a:xfrm>
          <a:prstGeom prst="rect">
            <a:avLst/>
          </a:prstGeom>
          <a:solidFill>
            <a:srgbClr val="D4AF37"/>
          </a:solidFill>
          <a:ln/>
        </p:spPr>
      </p:sp>
      <p:sp>
        <p:nvSpPr>
          <p:cNvPr id="28" name="Text 26"/>
          <p:cNvSpPr/>
          <p:nvPr/>
        </p:nvSpPr>
        <p:spPr>
          <a:xfrm>
            <a:off x="640080" y="3749040"/>
            <a:ext cx="7863840" cy="822960"/>
          </a:xfrm>
          <a:prstGeom prst="rect">
            <a:avLst/>
          </a:prstGeom>
          <a:noFill/>
          <a:ln/>
        </p:spPr>
        <p:txBody>
          <a:bodyPr wrap="square" lIns="0" tIns="0" rIns="0" bIns="0" rtlCol="0" anchor="ctr"/>
          <a:lstStyle/>
          <a:p>
            <a:pPr algn="ctr" indent="0" marL="0">
              <a:buNone/>
            </a:pPr>
            <a:r>
              <a:rPr lang="en-US" sz="1000" i="1" dirty="0">
                <a:solidFill>
                  <a:srgbClr val="E0E0E0"/>
                </a:solidFill>
              </a:rPr>
              <a:t>OUTCOME · 1905–1941: Dominican Republic, Nicaragua, Haiti, Cuba — all executed under the Corollary. U.S. private investment in Latin America: $280M (1900) → $5.3B (1930). Empire built without annexation.</a:t>
            </a:r>
            <a:endParaRPr lang="en-US" sz="1000" dirty="0"/>
          </a:p>
        </p:txBody>
      </p:sp>
      <p:sp>
        <p:nvSpPr>
          <p:cNvPr id="29" name="Text 27"/>
          <p:cNvSpPr/>
          <p:nvPr/>
        </p:nvSpPr>
        <p:spPr>
          <a:xfrm>
            <a:off x="365760" y="4873752"/>
            <a:ext cx="8412480" cy="201168"/>
          </a:xfrm>
          <a:prstGeom prst="rect">
            <a:avLst/>
          </a:prstGeom>
          <a:noFill/>
          <a:ln/>
        </p:spPr>
        <p:txBody>
          <a:bodyPr wrap="square" lIns="0" tIns="0" rIns="0" bIns="0" rtlCol="0" anchor="ctr"/>
          <a:lstStyle/>
          <a:p>
            <a:pPr algn="r" indent="0" marL="0">
              <a:buNone/>
            </a:pPr>
            <a:r>
              <a:rPr lang="en-US" sz="750" dirty="0">
                <a:solidFill>
                  <a:srgbClr val="A89968"/>
                </a:solidFill>
              </a:rPr>
              <a:t>OilWatch401  ·  Doctrine as Authorization  ·  Premium Research — Part I of III</a:t>
            </a:r>
            <a:endParaRPr lang="en-US" sz="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1520"/>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AF37"/>
          </a:solidFill>
          <a:ln/>
        </p:spPr>
      </p:sp>
      <p:sp>
        <p:nvSpPr>
          <p:cNvPr id="3" name="Text 1"/>
          <p:cNvSpPr/>
          <p:nvPr/>
        </p:nvSpPr>
        <p:spPr>
          <a:xfrm>
            <a:off x="457200" y="164592"/>
            <a:ext cx="8229600" cy="438912"/>
          </a:xfrm>
          <a:prstGeom prst="rect">
            <a:avLst/>
          </a:prstGeom>
          <a:noFill/>
          <a:ln/>
        </p:spPr>
        <p:txBody>
          <a:bodyPr wrap="square" lIns="0" tIns="0" rIns="0" bIns="0" rtlCol="0" anchor="ctr"/>
          <a:lstStyle/>
          <a:p>
            <a:pPr indent="0" marL="0">
              <a:buNone/>
            </a:pPr>
            <a:r>
              <a:rPr lang="en-US" sz="2800" b="1" dirty="0">
                <a:solidFill>
                  <a:srgbClr val="D4AF37"/>
                </a:solidFill>
                <a:latin typeface="Georgia" pitchFamily="34" charset="0"/>
                <a:ea typeface="Georgia" pitchFamily="34" charset="-122"/>
                <a:cs typeface="Georgia" pitchFamily="34" charset="-120"/>
              </a:rPr>
              <a:t>THE TRIGGER</a:t>
            </a:r>
            <a:endParaRPr lang="en-US" sz="2800" dirty="0"/>
          </a:p>
        </p:txBody>
      </p:sp>
      <p:sp>
        <p:nvSpPr>
          <p:cNvPr id="4" name="Text 2"/>
          <p:cNvSpPr/>
          <p:nvPr/>
        </p:nvSpPr>
        <p:spPr>
          <a:xfrm>
            <a:off x="457200" y="621792"/>
            <a:ext cx="8229600" cy="256032"/>
          </a:xfrm>
          <a:prstGeom prst="rect">
            <a:avLst/>
          </a:prstGeom>
          <a:noFill/>
          <a:ln/>
        </p:spPr>
        <p:txBody>
          <a:bodyPr wrap="square" lIns="0" tIns="0" rIns="0" bIns="0" rtlCol="0" anchor="ctr"/>
          <a:lstStyle/>
          <a:p>
            <a:pPr indent="0" marL="0">
              <a:buNone/>
            </a:pPr>
            <a:r>
              <a:rPr lang="en-US" sz="1000" i="1" dirty="0">
                <a:solidFill>
                  <a:srgbClr val="A89968"/>
                </a:solidFill>
              </a:rPr>
              <a:t>December 9, 1902 — Caracas, Venezuela · President Cipriano Castro refuses European debt demands</a:t>
            </a:r>
            <a:endParaRPr lang="en-US" sz="1000" dirty="0"/>
          </a:p>
        </p:txBody>
      </p:sp>
      <p:sp>
        <p:nvSpPr>
          <p:cNvPr id="5" name="Shape 3"/>
          <p:cNvSpPr/>
          <p:nvPr/>
        </p:nvSpPr>
        <p:spPr>
          <a:xfrm>
            <a:off x="365760" y="1005840"/>
            <a:ext cx="3931920" cy="374904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6" name="Shape 4"/>
          <p:cNvSpPr/>
          <p:nvPr/>
        </p:nvSpPr>
        <p:spPr>
          <a:xfrm>
            <a:off x="365760" y="1005840"/>
            <a:ext cx="50292" cy="3749040"/>
          </a:xfrm>
          <a:prstGeom prst="rect">
            <a:avLst/>
          </a:prstGeom>
          <a:solidFill>
            <a:srgbClr val="D4AF37"/>
          </a:solidFill>
          <a:ln/>
        </p:spPr>
      </p:sp>
      <p:sp>
        <p:nvSpPr>
          <p:cNvPr id="7" name="Text 5"/>
          <p:cNvSpPr/>
          <p:nvPr/>
        </p:nvSpPr>
        <p:spPr>
          <a:xfrm>
            <a:off x="548640" y="1097280"/>
            <a:ext cx="3657600" cy="237744"/>
          </a:xfrm>
          <a:prstGeom prst="rect">
            <a:avLst/>
          </a:prstGeom>
          <a:noFill/>
          <a:ln/>
        </p:spPr>
        <p:txBody>
          <a:bodyPr wrap="square" lIns="0" tIns="0" rIns="0" bIns="0" rtlCol="0" anchor="ctr"/>
          <a:lstStyle/>
          <a:p>
            <a:pPr indent="0" marL="0">
              <a:buNone/>
            </a:pPr>
            <a:r>
              <a:rPr lang="en-US" sz="850" b="1" spc="200" kern="0" dirty="0">
                <a:solidFill>
                  <a:srgbClr val="D4AF37"/>
                </a:solidFill>
              </a:rPr>
              <a:t>BACKGROUND</a:t>
            </a:r>
            <a:endParaRPr lang="en-US" sz="850" dirty="0"/>
          </a:p>
        </p:txBody>
      </p:sp>
      <p:sp>
        <p:nvSpPr>
          <p:cNvPr id="8" name="Text 6"/>
          <p:cNvSpPr/>
          <p:nvPr/>
        </p:nvSpPr>
        <p:spPr>
          <a:xfrm>
            <a:off x="548640" y="1389888"/>
            <a:ext cx="3657600" cy="3200400"/>
          </a:xfrm>
          <a:prstGeom prst="rect">
            <a:avLst/>
          </a:prstGeom>
          <a:noFill/>
          <a:ln/>
        </p:spPr>
        <p:txBody>
          <a:bodyPr wrap="square" lIns="0" tIns="0" rIns="0" bIns="0" rtlCol="0" anchor="t"/>
          <a:lstStyle/>
          <a:p>
            <a:pPr algn="l" indent="0" marL="0">
              <a:buNone/>
            </a:pPr>
            <a:r>
              <a:rPr lang="en-US" sz="1000" b="1" dirty="0">
                <a:solidFill>
                  <a:srgbClr val="E0E0E0"/>
                </a:solidFill>
              </a:rPr>
              <a:t>Venezuelan President Cipriano Castro</a:t>
            </a:r>
            <a:endParaRPr lang="en-US" sz="1000" dirty="0"/>
          </a:p>
          <a:p>
            <a:pPr algn="l" indent="0" marL="0">
              <a:buNone/>
            </a:pPr>
            <a:r>
              <a:rPr lang="en-US" sz="1000" dirty="0">
                <a:solidFill>
                  <a:srgbClr val="E0E0E0"/>
                </a:solidFill>
              </a:rPr>
              <a:t>refused to repay foreign debts accumulated through decades of civil war and failed infrastructure bonds.</a:t>
            </a:r>
            <a:endParaRPr lang="en-US" sz="1000" dirty="0"/>
          </a:p>
          <a:p>
            <a:pPr algn="l" indent="0" marL="0">
              <a:buNone/>
            </a:pPr>
            <a:r>
              <a:rPr lang="en-US" sz="500" dirty="0">
                <a:solidFill>
                  <a:srgbClr val="E0E0E0"/>
                </a:solidFill>
              </a:rPr>
              <a:t>
</a:t>
            </a:r>
            <a:endParaRPr lang="en-US" sz="1000" dirty="0"/>
          </a:p>
          <a:p>
            <a:pPr algn="l" indent="0" marL="0">
              <a:buNone/>
            </a:pPr>
            <a:r>
              <a:rPr lang="en-US" sz="1000" b="1" dirty="0">
                <a:solidFill>
                  <a:srgbClr val="D4AF37"/>
                </a:solidFill>
              </a:rPr>
              <a:t>Germany, Great Britain, and Italy</a:t>
            </a:r>
            <a:endParaRPr lang="en-US" sz="1000" dirty="0"/>
          </a:p>
          <a:p>
            <a:pPr algn="l" indent="0" marL="0">
              <a:buNone/>
            </a:pPr>
            <a:r>
              <a:rPr lang="en-US" sz="1000" dirty="0">
                <a:solidFill>
                  <a:srgbClr val="E0E0E0"/>
                </a:solidFill>
              </a:rPr>
              <a:t>presented a joint ultimatum. Castro refused. On December 9, 1902, all three powers imposed a coordinated naval blockade — simultaneously.</a:t>
            </a:r>
            <a:endParaRPr lang="en-US" sz="1000" dirty="0"/>
          </a:p>
          <a:p>
            <a:pPr algn="l" indent="0" marL="0">
              <a:buNone/>
            </a:pPr>
            <a:r>
              <a:rPr lang="en-US" sz="500" dirty="0">
                <a:solidFill>
                  <a:srgbClr val="E0E0E0"/>
                </a:solidFill>
              </a:rPr>
              <a:t>
</a:t>
            </a:r>
            <a:endParaRPr lang="en-US" sz="1000" dirty="0"/>
          </a:p>
          <a:p>
            <a:pPr algn="l" indent="0" marL="0">
              <a:buNone/>
            </a:pPr>
            <a:r>
              <a:rPr lang="en-US" sz="1000" b="1" dirty="0">
                <a:solidFill>
                  <a:srgbClr val="D4AF37"/>
                </a:solidFill>
              </a:rPr>
              <a:t>January 13, 1903:</a:t>
            </a:r>
            <a:endParaRPr lang="en-US" sz="1000" dirty="0"/>
          </a:p>
          <a:p>
            <a:pPr algn="l" indent="0" marL="0">
              <a:buNone/>
            </a:pPr>
            <a:r>
              <a:rPr lang="en-US" sz="1000" dirty="0">
                <a:solidFill>
                  <a:srgbClr val="E0E0E0"/>
                </a:solidFill>
              </a:rPr>
              <a:t>Venezuela agreed to reserve 30% of customs revenues at La Guaira and Puerto Cabello for debt repayment.</a:t>
            </a:r>
            <a:endParaRPr lang="en-US" sz="1000" dirty="0"/>
          </a:p>
          <a:p>
            <a:pPr algn="l" indent="0" marL="0">
              <a:buNone/>
            </a:pPr>
            <a:r>
              <a:rPr lang="en-US" sz="500" dirty="0">
                <a:solidFill>
                  <a:srgbClr val="E0E0E0"/>
                </a:solidFill>
              </a:rPr>
              <a:t>
</a:t>
            </a:r>
            <a:endParaRPr lang="en-US" sz="1000" dirty="0"/>
          </a:p>
          <a:p>
            <a:pPr algn="l" indent="0" marL="0">
              <a:buNone/>
            </a:pPr>
            <a:r>
              <a:rPr lang="en-US" sz="1000" i="1" dirty="0">
                <a:solidFill>
                  <a:srgbClr val="A89968"/>
                </a:solidFill>
              </a:rPr>
              <a:t>The economy was already destroyed.</a:t>
            </a:r>
            <a:endParaRPr lang="en-US" sz="1000" dirty="0"/>
          </a:p>
        </p:txBody>
      </p:sp>
      <p:sp>
        <p:nvSpPr>
          <p:cNvPr id="9" name="Shape 7"/>
          <p:cNvSpPr/>
          <p:nvPr/>
        </p:nvSpPr>
        <p:spPr>
          <a:xfrm>
            <a:off x="4572000" y="1005840"/>
            <a:ext cx="4206240" cy="150876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10" name="Shape 8"/>
          <p:cNvSpPr/>
          <p:nvPr/>
        </p:nvSpPr>
        <p:spPr>
          <a:xfrm>
            <a:off x="4572000" y="1005840"/>
            <a:ext cx="50292" cy="1508760"/>
          </a:xfrm>
          <a:prstGeom prst="rect">
            <a:avLst/>
          </a:prstGeom>
          <a:solidFill>
            <a:srgbClr val="D4AF37"/>
          </a:solidFill>
          <a:ln/>
        </p:spPr>
      </p:sp>
      <p:sp>
        <p:nvSpPr>
          <p:cNvPr id="11" name="Text 9"/>
          <p:cNvSpPr/>
          <p:nvPr/>
        </p:nvSpPr>
        <p:spPr>
          <a:xfrm>
            <a:off x="4736592" y="1097280"/>
            <a:ext cx="3840480" cy="237744"/>
          </a:xfrm>
          <a:prstGeom prst="rect">
            <a:avLst/>
          </a:prstGeom>
          <a:noFill/>
          <a:ln/>
        </p:spPr>
        <p:txBody>
          <a:bodyPr wrap="square" lIns="0" tIns="0" rIns="0" bIns="0" rtlCol="0" anchor="ctr"/>
          <a:lstStyle/>
          <a:p>
            <a:pPr indent="0" marL="0">
              <a:buNone/>
            </a:pPr>
            <a:r>
              <a:rPr lang="en-US" sz="850" b="1" spc="200" kern="0" dirty="0">
                <a:solidFill>
                  <a:srgbClr val="D4AF37"/>
                </a:solidFill>
              </a:rPr>
              <a:t>THE DEBT CLAIMS</a:t>
            </a:r>
            <a:endParaRPr lang="en-US" sz="850" dirty="0"/>
          </a:p>
        </p:txBody>
      </p:sp>
      <p:sp>
        <p:nvSpPr>
          <p:cNvPr id="12" name="Text 10"/>
          <p:cNvSpPr/>
          <p:nvPr/>
        </p:nvSpPr>
        <p:spPr>
          <a:xfrm>
            <a:off x="4736592" y="1353312"/>
            <a:ext cx="3840480" cy="1097280"/>
          </a:xfrm>
          <a:prstGeom prst="rect">
            <a:avLst/>
          </a:prstGeom>
          <a:noFill/>
          <a:ln/>
        </p:spPr>
        <p:txBody>
          <a:bodyPr wrap="square" lIns="0" tIns="0" rIns="0" bIns="0" rtlCol="0" anchor="t"/>
          <a:lstStyle/>
          <a:p>
            <a:pPr algn="l" indent="0" marL="0">
              <a:buNone/>
            </a:pPr>
            <a:r>
              <a:rPr lang="en-US" sz="950" b="1" dirty="0">
                <a:solidFill>
                  <a:srgbClr val="E0E0E0"/>
                </a:solidFill>
              </a:rPr>
              <a:t>Germany — </a:t>
            </a:r>
            <a:pPr algn="l" indent="0" marL="0">
              <a:buNone/>
            </a:pPr>
            <a:r>
              <a:rPr lang="en-US" sz="950" dirty="0">
                <a:solidFill>
                  <a:srgbClr val="E0E0E0"/>
                </a:solidFill>
              </a:rPr>
              <a:t>Infrastructure bonds, railroad concession defaults
</a:t>
            </a:r>
            <a:pPr algn="l" indent="0" marL="0">
              <a:buNone/>
            </a:pPr>
            <a:r>
              <a:rPr lang="en-US" sz="950" b="1" dirty="0">
                <a:solidFill>
                  <a:srgbClr val="E0E0E0"/>
                </a:solidFill>
              </a:rPr>
              <a:t>Britain — </a:t>
            </a:r>
            <a:pPr algn="l" indent="0" marL="0">
              <a:buNone/>
            </a:pPr>
            <a:r>
              <a:rPr lang="en-US" sz="950" dirty="0">
                <a:solidFill>
                  <a:srgbClr val="E0E0E0"/>
                </a:solidFill>
              </a:rPr>
              <a:t>Commercial debts, damages to British subjects
</a:t>
            </a:r>
            <a:pPr algn="l" indent="0" marL="0">
              <a:buNone/>
            </a:pPr>
            <a:r>
              <a:rPr lang="en-US" sz="950" b="1" dirty="0">
                <a:solidFill>
                  <a:srgbClr val="E0E0E0"/>
                </a:solidFill>
              </a:rPr>
              <a:t>Italy — </a:t>
            </a:r>
            <a:pPr algn="l" indent="0" marL="0">
              <a:buNone/>
            </a:pPr>
            <a:r>
              <a:rPr lang="en-US" sz="950" dirty="0">
                <a:solidFill>
                  <a:srgbClr val="E0E0E0"/>
                </a:solidFill>
              </a:rPr>
              <a:t>Claims from Venezuelan civil-war property destruction
</a:t>
            </a:r>
            <a:pPr algn="l" indent="0" marL="0">
              <a:buNone/>
            </a:pPr>
            <a:r>
              <a:rPr lang="en-US" sz="950" b="1" dirty="0">
                <a:solidFill>
                  <a:srgbClr val="D4AF37"/>
                </a:solidFill>
              </a:rPr>
              <a:t>Combined: Tens of millions in disputed sovereign claims</a:t>
            </a:r>
            <a:endParaRPr lang="en-US" sz="950" dirty="0"/>
          </a:p>
        </p:txBody>
      </p:sp>
      <p:sp>
        <p:nvSpPr>
          <p:cNvPr id="13" name="Shape 11"/>
          <p:cNvSpPr/>
          <p:nvPr/>
        </p:nvSpPr>
        <p:spPr>
          <a:xfrm>
            <a:off x="4572000" y="2651760"/>
            <a:ext cx="4206240" cy="2103120"/>
          </a:xfrm>
          <a:prstGeom prst="rect">
            <a:avLst/>
          </a:prstGeom>
          <a:solidFill>
            <a:srgbClr val="1A1500"/>
          </a:solidFill>
          <a:ln/>
          <a:effectLst>
            <a:outerShdw sx="100000" sy="100000" kx="0" ky="0" algn="bl" rotWithShape="0" blurRad="101600" dist="38100" dir="8100000">
              <a:srgbClr val="000000">
                <a:alpha val="30000"/>
              </a:srgbClr>
            </a:outerShdw>
          </a:effectLst>
        </p:spPr>
      </p:sp>
      <p:sp>
        <p:nvSpPr>
          <p:cNvPr id="14" name="Shape 12"/>
          <p:cNvSpPr/>
          <p:nvPr/>
        </p:nvSpPr>
        <p:spPr>
          <a:xfrm>
            <a:off x="4572000" y="2651760"/>
            <a:ext cx="4206240" cy="45720"/>
          </a:xfrm>
          <a:prstGeom prst="rect">
            <a:avLst/>
          </a:prstGeom>
          <a:solidFill>
            <a:srgbClr val="D4AF37"/>
          </a:solidFill>
          <a:ln/>
        </p:spPr>
      </p:sp>
      <p:sp>
        <p:nvSpPr>
          <p:cNvPr id="15" name="Text 13"/>
          <p:cNvSpPr/>
          <p:nvPr/>
        </p:nvSpPr>
        <p:spPr>
          <a:xfrm>
            <a:off x="4736592" y="2724912"/>
            <a:ext cx="3840480" cy="228600"/>
          </a:xfrm>
          <a:prstGeom prst="rect">
            <a:avLst/>
          </a:prstGeom>
          <a:noFill/>
          <a:ln/>
        </p:spPr>
        <p:txBody>
          <a:bodyPr wrap="square" lIns="0" tIns="0" rIns="0" bIns="0" rtlCol="0" anchor="ctr"/>
          <a:lstStyle/>
          <a:p>
            <a:pPr indent="0" marL="0">
              <a:buNone/>
            </a:pPr>
            <a:r>
              <a:rPr lang="en-US" sz="800" b="1" spc="200" kern="0" dirty="0">
                <a:solidFill>
                  <a:srgbClr val="D4AF37"/>
                </a:solidFill>
              </a:rPr>
              <a:t>EVIDENTIARY TIER: FACT</a:t>
            </a:r>
            <a:endParaRPr lang="en-US" sz="800" dirty="0"/>
          </a:p>
        </p:txBody>
      </p:sp>
      <p:sp>
        <p:nvSpPr>
          <p:cNvPr id="16" name="Text 14"/>
          <p:cNvSpPr/>
          <p:nvPr/>
        </p:nvSpPr>
        <p:spPr>
          <a:xfrm>
            <a:off x="4736592" y="2999232"/>
            <a:ext cx="3840480" cy="1645920"/>
          </a:xfrm>
          <a:prstGeom prst="rect">
            <a:avLst/>
          </a:prstGeom>
          <a:noFill/>
          <a:ln/>
        </p:spPr>
        <p:txBody>
          <a:bodyPr wrap="square" lIns="0" tIns="0" rIns="0" bIns="0" rtlCol="0" anchor="t"/>
          <a:lstStyle/>
          <a:p>
            <a:pPr algn="l" indent="0" marL="0">
              <a:buNone/>
            </a:pPr>
            <a:r>
              <a:rPr lang="en-US" sz="1000" i="1" dirty="0">
                <a:solidFill>
                  <a:srgbClr val="E0E0E0"/>
                </a:solidFill>
              </a:rPr>
              <a:t>Three European powers imposed a coordinated naval blockade against a Western Hemisphere sovereign nation in December 1902. The United States observed. No immediate action was taken. Venezuela's economy collapsed within weeks of the blockade commencing.</a:t>
            </a:r>
            <a:endParaRPr lang="en-US" sz="1000" dirty="0"/>
          </a:p>
        </p:txBody>
      </p:sp>
      <p:sp>
        <p:nvSpPr>
          <p:cNvPr id="17" name="Text 15"/>
          <p:cNvSpPr/>
          <p:nvPr/>
        </p:nvSpPr>
        <p:spPr>
          <a:xfrm>
            <a:off x="365760" y="4873752"/>
            <a:ext cx="8412480" cy="201168"/>
          </a:xfrm>
          <a:prstGeom prst="rect">
            <a:avLst/>
          </a:prstGeom>
          <a:noFill/>
          <a:ln/>
        </p:spPr>
        <p:txBody>
          <a:bodyPr wrap="square" lIns="0" tIns="0" rIns="0" bIns="0" rtlCol="0" anchor="ctr"/>
          <a:lstStyle/>
          <a:p>
            <a:pPr algn="r" indent="0" marL="0">
              <a:buNone/>
            </a:pPr>
            <a:r>
              <a:rPr lang="en-US" sz="750" dirty="0">
                <a:solidFill>
                  <a:srgbClr val="A89968"/>
                </a:solidFill>
              </a:rPr>
              <a:t>OilWatch401  ·  Doctrine as Authorization  ·  Premium Research — Part I of III</a:t>
            </a:r>
            <a:endParaRPr lang="en-US" sz="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61018"/>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AF37"/>
          </a:solidFill>
          <a:ln/>
        </p:spPr>
      </p:sp>
      <p:sp>
        <p:nvSpPr>
          <p:cNvPr id="3" name="Text 1"/>
          <p:cNvSpPr/>
          <p:nvPr/>
        </p:nvSpPr>
        <p:spPr>
          <a:xfrm>
            <a:off x="457200" y="164592"/>
            <a:ext cx="8229600" cy="438912"/>
          </a:xfrm>
          <a:prstGeom prst="rect">
            <a:avLst/>
          </a:prstGeom>
          <a:noFill/>
          <a:ln/>
        </p:spPr>
        <p:txBody>
          <a:bodyPr wrap="square" lIns="0" tIns="0" rIns="0" bIns="0" rtlCol="0" anchor="ctr"/>
          <a:lstStyle/>
          <a:p>
            <a:pPr indent="0" marL="0">
              <a:buNone/>
            </a:pPr>
            <a:r>
              <a:rPr lang="en-US" sz="2800" b="1" dirty="0">
                <a:solidFill>
                  <a:srgbClr val="D4AF37"/>
                </a:solidFill>
                <a:latin typeface="Georgia" pitchFamily="34" charset="0"/>
                <a:ea typeface="Georgia" pitchFamily="34" charset="-122"/>
                <a:cs typeface="Georgia" pitchFamily="34" charset="-120"/>
              </a:rPr>
              <a:t>THE WARSHIPS</a:t>
            </a:r>
            <a:endParaRPr lang="en-US" sz="2800" dirty="0"/>
          </a:p>
        </p:txBody>
      </p:sp>
      <p:sp>
        <p:nvSpPr>
          <p:cNvPr id="4" name="Text 2"/>
          <p:cNvSpPr/>
          <p:nvPr/>
        </p:nvSpPr>
        <p:spPr>
          <a:xfrm>
            <a:off x="457200" y="621792"/>
            <a:ext cx="8229600" cy="256032"/>
          </a:xfrm>
          <a:prstGeom prst="rect">
            <a:avLst/>
          </a:prstGeom>
          <a:noFill/>
          <a:ln/>
        </p:spPr>
        <p:txBody>
          <a:bodyPr wrap="square" lIns="0" tIns="0" rIns="0" bIns="0" rtlCol="0" anchor="ctr"/>
          <a:lstStyle/>
          <a:p>
            <a:pPr indent="0" marL="0">
              <a:buNone/>
            </a:pPr>
            <a:r>
              <a:rPr lang="en-US" sz="950" i="1" dirty="0">
                <a:solidFill>
                  <a:srgbClr val="A89968"/>
                </a:solidFill>
              </a:rPr>
              <a:t>December 9, 1902 — Caribbean Theater · Three European Fleets · One Blockaded Coast · One American Squadron Watching</a:t>
            </a:r>
            <a:endParaRPr lang="en-US" sz="950" dirty="0"/>
          </a:p>
        </p:txBody>
      </p:sp>
      <p:sp>
        <p:nvSpPr>
          <p:cNvPr id="5" name="Shape 3"/>
          <p:cNvSpPr/>
          <p:nvPr/>
        </p:nvSpPr>
        <p:spPr>
          <a:xfrm>
            <a:off x="274320" y="868680"/>
            <a:ext cx="6217920" cy="3977640"/>
          </a:xfrm>
          <a:prstGeom prst="rect">
            <a:avLst/>
          </a:prstGeom>
          <a:solidFill>
            <a:srgbClr val="0A2035"/>
          </a:solidFill>
          <a:ln/>
        </p:spPr>
      </p:sp>
      <p:sp>
        <p:nvSpPr>
          <p:cNvPr id="6" name="Shape 4"/>
          <p:cNvSpPr/>
          <p:nvPr/>
        </p:nvSpPr>
        <p:spPr>
          <a:xfrm>
            <a:off x="292608" y="1463040"/>
            <a:ext cx="777240" cy="1371600"/>
          </a:xfrm>
          <a:prstGeom prst="rect">
            <a:avLst/>
          </a:prstGeom>
          <a:solidFill>
            <a:srgbClr val="2A3520"/>
          </a:solidFill>
          <a:ln/>
        </p:spPr>
      </p:sp>
      <p:sp>
        <p:nvSpPr>
          <p:cNvPr id="7" name="Text 5"/>
          <p:cNvSpPr/>
          <p:nvPr/>
        </p:nvSpPr>
        <p:spPr>
          <a:xfrm>
            <a:off x="292608" y="1920240"/>
            <a:ext cx="777240" cy="365760"/>
          </a:xfrm>
          <a:prstGeom prst="rect">
            <a:avLst/>
          </a:prstGeom>
          <a:noFill/>
          <a:ln/>
        </p:spPr>
        <p:txBody>
          <a:bodyPr wrap="square" lIns="0" tIns="0" rIns="0" bIns="0" rtlCol="0" anchor="ctr"/>
          <a:lstStyle/>
          <a:p>
            <a:pPr algn="ctr" indent="0" marL="0">
              <a:buNone/>
            </a:pPr>
            <a:r>
              <a:rPr lang="en-US" sz="650" b="1" spc="100" kern="0" dirty="0">
                <a:solidFill>
                  <a:srgbClr val="88AA66"/>
                </a:solidFill>
              </a:rPr>
              <a:t>EUROPE</a:t>
            </a:r>
            <a:endParaRPr lang="en-US" sz="650" dirty="0"/>
          </a:p>
        </p:txBody>
      </p:sp>
      <p:sp>
        <p:nvSpPr>
          <p:cNvPr id="8" name="Shape 6"/>
          <p:cNvSpPr/>
          <p:nvPr/>
        </p:nvSpPr>
        <p:spPr>
          <a:xfrm>
            <a:off x="2194560" y="1234440"/>
            <a:ext cx="1463040" cy="347472"/>
          </a:xfrm>
          <a:prstGeom prst="rect">
            <a:avLst/>
          </a:prstGeom>
          <a:solidFill>
            <a:srgbClr val="2A4A20"/>
          </a:solidFill>
          <a:ln/>
        </p:spPr>
      </p:sp>
      <p:sp>
        <p:nvSpPr>
          <p:cNvPr id="9" name="Text 7"/>
          <p:cNvSpPr/>
          <p:nvPr/>
        </p:nvSpPr>
        <p:spPr>
          <a:xfrm>
            <a:off x="2194560" y="1298448"/>
            <a:ext cx="1463040" cy="219456"/>
          </a:xfrm>
          <a:prstGeom prst="rect">
            <a:avLst/>
          </a:prstGeom>
          <a:noFill/>
          <a:ln/>
        </p:spPr>
        <p:txBody>
          <a:bodyPr wrap="square" lIns="0" tIns="0" rIns="0" bIns="0" rtlCol="0" anchor="ctr"/>
          <a:lstStyle/>
          <a:p>
            <a:pPr algn="ctr" indent="0" marL="0">
              <a:buNone/>
            </a:pPr>
            <a:r>
              <a:rPr lang="en-US" sz="700" b="1" dirty="0">
                <a:solidFill>
                  <a:srgbClr val="88BB66"/>
                </a:solidFill>
              </a:rPr>
              <a:t>CUBA</a:t>
            </a:r>
            <a:endParaRPr lang="en-US" sz="700" dirty="0"/>
          </a:p>
        </p:txBody>
      </p:sp>
      <p:sp>
        <p:nvSpPr>
          <p:cNvPr id="10" name="Shape 8"/>
          <p:cNvSpPr/>
          <p:nvPr/>
        </p:nvSpPr>
        <p:spPr>
          <a:xfrm>
            <a:off x="3794760" y="1298448"/>
            <a:ext cx="822960" cy="292608"/>
          </a:xfrm>
          <a:prstGeom prst="rect">
            <a:avLst/>
          </a:prstGeom>
          <a:solidFill>
            <a:srgbClr val="2A4A20"/>
          </a:solidFill>
          <a:ln/>
        </p:spPr>
      </p:sp>
      <p:sp>
        <p:nvSpPr>
          <p:cNvPr id="11" name="Text 9"/>
          <p:cNvSpPr/>
          <p:nvPr/>
        </p:nvSpPr>
        <p:spPr>
          <a:xfrm>
            <a:off x="3794760" y="1353312"/>
            <a:ext cx="822960" cy="182880"/>
          </a:xfrm>
          <a:prstGeom prst="rect">
            <a:avLst/>
          </a:prstGeom>
          <a:noFill/>
          <a:ln/>
        </p:spPr>
        <p:txBody>
          <a:bodyPr wrap="square" lIns="0" tIns="0" rIns="0" bIns="0" rtlCol="0" anchor="ctr"/>
          <a:lstStyle/>
          <a:p>
            <a:pPr algn="ctr" indent="0" marL="0">
              <a:buNone/>
            </a:pPr>
            <a:r>
              <a:rPr lang="en-US" sz="550" b="1" dirty="0">
                <a:solidFill>
                  <a:srgbClr val="88BB66"/>
                </a:solidFill>
              </a:rPr>
              <a:t>HISPANIOLA</a:t>
            </a:r>
            <a:endParaRPr lang="en-US" sz="550" dirty="0"/>
          </a:p>
        </p:txBody>
      </p:sp>
      <p:sp>
        <p:nvSpPr>
          <p:cNvPr id="12" name="Shape 10"/>
          <p:cNvSpPr/>
          <p:nvPr/>
        </p:nvSpPr>
        <p:spPr>
          <a:xfrm>
            <a:off x="4754880" y="1389888"/>
            <a:ext cx="685800" cy="256032"/>
          </a:xfrm>
          <a:prstGeom prst="rect">
            <a:avLst/>
          </a:prstGeom>
          <a:solidFill>
            <a:srgbClr val="2A4A20"/>
          </a:solidFill>
          <a:ln/>
        </p:spPr>
      </p:sp>
      <p:sp>
        <p:nvSpPr>
          <p:cNvPr id="13" name="Text 11"/>
          <p:cNvSpPr/>
          <p:nvPr/>
        </p:nvSpPr>
        <p:spPr>
          <a:xfrm>
            <a:off x="4754880" y="1426464"/>
            <a:ext cx="685800" cy="182880"/>
          </a:xfrm>
          <a:prstGeom prst="rect">
            <a:avLst/>
          </a:prstGeom>
          <a:noFill/>
          <a:ln/>
        </p:spPr>
        <p:txBody>
          <a:bodyPr wrap="square" lIns="0" tIns="0" rIns="0" bIns="0" rtlCol="0" anchor="ctr"/>
          <a:lstStyle/>
          <a:p>
            <a:pPr algn="ctr" indent="0" marL="0">
              <a:buNone/>
            </a:pPr>
            <a:r>
              <a:rPr lang="en-US" sz="500" b="1" dirty="0">
                <a:solidFill>
                  <a:srgbClr val="88BB66"/>
                </a:solidFill>
              </a:rPr>
              <a:t>PUERTO RICO</a:t>
            </a:r>
            <a:endParaRPr lang="en-US" sz="500" dirty="0"/>
          </a:p>
        </p:txBody>
      </p:sp>
      <p:sp>
        <p:nvSpPr>
          <p:cNvPr id="14" name="Shape 12"/>
          <p:cNvSpPr/>
          <p:nvPr/>
        </p:nvSpPr>
        <p:spPr>
          <a:xfrm>
            <a:off x="2926080" y="3931920"/>
            <a:ext cx="2560320" cy="411480"/>
          </a:xfrm>
          <a:prstGeom prst="rect">
            <a:avLst/>
          </a:prstGeom>
          <a:solidFill>
            <a:srgbClr val="2A4A20"/>
          </a:solidFill>
          <a:ln/>
        </p:spPr>
      </p:sp>
      <p:sp>
        <p:nvSpPr>
          <p:cNvPr id="15" name="Text 13"/>
          <p:cNvSpPr/>
          <p:nvPr/>
        </p:nvSpPr>
        <p:spPr>
          <a:xfrm>
            <a:off x="2926080" y="4005072"/>
            <a:ext cx="2560320" cy="256032"/>
          </a:xfrm>
          <a:prstGeom prst="rect">
            <a:avLst/>
          </a:prstGeom>
          <a:noFill/>
          <a:ln/>
        </p:spPr>
        <p:txBody>
          <a:bodyPr wrap="square" lIns="0" tIns="0" rIns="0" bIns="0" rtlCol="0" anchor="ctr"/>
          <a:lstStyle/>
          <a:p>
            <a:pPr algn="ctr" indent="0" marL="0">
              <a:buNone/>
            </a:pPr>
            <a:r>
              <a:rPr lang="en-US" sz="750" b="1" dirty="0">
                <a:solidFill>
                  <a:srgbClr val="88BB66"/>
                </a:solidFill>
              </a:rPr>
              <a:t>VENEZUELA</a:t>
            </a:r>
            <a:endParaRPr lang="en-US" sz="750" dirty="0"/>
          </a:p>
        </p:txBody>
      </p:sp>
      <p:sp>
        <p:nvSpPr>
          <p:cNvPr id="16" name="Text 14"/>
          <p:cNvSpPr/>
          <p:nvPr/>
        </p:nvSpPr>
        <p:spPr>
          <a:xfrm>
            <a:off x="2834640" y="3657600"/>
            <a:ext cx="2743200" cy="256032"/>
          </a:xfrm>
          <a:prstGeom prst="rect">
            <a:avLst/>
          </a:prstGeom>
          <a:noFill/>
          <a:ln/>
        </p:spPr>
        <p:txBody>
          <a:bodyPr wrap="square" lIns="0" tIns="0" rIns="0" bIns="0" rtlCol="0" anchor="ctr"/>
          <a:lstStyle/>
          <a:p>
            <a:pPr algn="ctr" indent="0" marL="0">
              <a:buNone/>
            </a:pPr>
            <a:r>
              <a:rPr lang="en-US" sz="650" i="1" dirty="0">
                <a:solidFill>
                  <a:srgbClr val="CC3333"/>
                </a:solidFill>
              </a:rPr>
              <a:t>La Guaira · Puerto Cabello · Vela de Coro</a:t>
            </a:r>
            <a:endParaRPr lang="en-US" sz="650" dirty="0"/>
          </a:p>
        </p:txBody>
      </p:sp>
      <p:sp>
        <p:nvSpPr>
          <p:cNvPr id="17" name="Shape 15"/>
          <p:cNvSpPr/>
          <p:nvPr/>
        </p:nvSpPr>
        <p:spPr>
          <a:xfrm>
            <a:off x="3749040" y="3401568"/>
            <a:ext cx="182880" cy="182880"/>
          </a:xfrm>
          <a:prstGeom prst="ellipse">
            <a:avLst/>
          </a:prstGeom>
          <a:solidFill>
            <a:srgbClr val="CC3333"/>
          </a:solidFill>
          <a:ln/>
        </p:spPr>
      </p:sp>
      <p:sp>
        <p:nvSpPr>
          <p:cNvPr id="18" name="Shape 16"/>
          <p:cNvSpPr/>
          <p:nvPr/>
        </p:nvSpPr>
        <p:spPr>
          <a:xfrm>
            <a:off x="4114800" y="3364992"/>
            <a:ext cx="182880" cy="182880"/>
          </a:xfrm>
          <a:prstGeom prst="ellipse">
            <a:avLst/>
          </a:prstGeom>
          <a:solidFill>
            <a:srgbClr val="CC3333"/>
          </a:solidFill>
          <a:ln/>
        </p:spPr>
      </p:sp>
      <p:sp>
        <p:nvSpPr>
          <p:cNvPr id="19" name="Shape 17"/>
          <p:cNvSpPr/>
          <p:nvPr/>
        </p:nvSpPr>
        <p:spPr>
          <a:xfrm>
            <a:off x="3383280" y="3474720"/>
            <a:ext cx="182880" cy="182880"/>
          </a:xfrm>
          <a:prstGeom prst="ellipse">
            <a:avLst/>
          </a:prstGeom>
          <a:solidFill>
            <a:srgbClr val="CC3333"/>
          </a:solidFill>
          <a:ln/>
        </p:spPr>
      </p:sp>
      <p:sp>
        <p:nvSpPr>
          <p:cNvPr id="20" name="Text 18"/>
          <p:cNvSpPr/>
          <p:nvPr/>
        </p:nvSpPr>
        <p:spPr>
          <a:xfrm>
            <a:off x="2651760" y="3090672"/>
            <a:ext cx="1371600" cy="411480"/>
          </a:xfrm>
          <a:prstGeom prst="rect">
            <a:avLst/>
          </a:prstGeom>
          <a:noFill/>
          <a:ln/>
        </p:spPr>
        <p:txBody>
          <a:bodyPr wrap="square" lIns="0" tIns="0" rIns="0" bIns="0" rtlCol="0" anchor="ctr"/>
          <a:lstStyle/>
          <a:p>
            <a:pPr algn="ctr" indent="0" marL="0">
              <a:buNone/>
            </a:pPr>
            <a:r>
              <a:rPr lang="en-US" sz="650" b="1" dirty="0">
                <a:solidFill>
                  <a:srgbClr val="CC3333"/>
                </a:solidFill>
              </a:rPr>
              <a:t>EU BLOCKADE</a:t>
            </a:r>
            <a:endParaRPr lang="en-US" sz="650" dirty="0"/>
          </a:p>
          <a:p>
            <a:pPr algn="ctr" indent="0" marL="0">
              <a:buNone/>
            </a:pPr>
            <a:r>
              <a:rPr lang="en-US" sz="650" b="1" dirty="0">
                <a:solidFill>
                  <a:srgbClr val="CC3333"/>
                </a:solidFill>
              </a:rPr>
              <a:t>(~29 ships)</a:t>
            </a:r>
            <a:endParaRPr lang="en-US" sz="650" dirty="0"/>
          </a:p>
        </p:txBody>
      </p:sp>
      <p:sp>
        <p:nvSpPr>
          <p:cNvPr id="21" name="Shape 19"/>
          <p:cNvSpPr/>
          <p:nvPr/>
        </p:nvSpPr>
        <p:spPr>
          <a:xfrm>
            <a:off x="5047488" y="1691640"/>
            <a:ext cx="237744" cy="237744"/>
          </a:xfrm>
          <a:prstGeom prst="ellipse">
            <a:avLst/>
          </a:prstGeom>
          <a:solidFill>
            <a:srgbClr val="D4AF37"/>
          </a:solidFill>
          <a:ln/>
        </p:spPr>
      </p:sp>
      <p:sp>
        <p:nvSpPr>
          <p:cNvPr id="22" name="Text 20"/>
          <p:cNvSpPr/>
          <p:nvPr/>
        </p:nvSpPr>
        <p:spPr>
          <a:xfrm>
            <a:off x="4572000" y="1993392"/>
            <a:ext cx="1188720" cy="502920"/>
          </a:xfrm>
          <a:prstGeom prst="rect">
            <a:avLst/>
          </a:prstGeom>
          <a:noFill/>
          <a:ln/>
        </p:spPr>
        <p:txBody>
          <a:bodyPr wrap="square" lIns="0" tIns="0" rIns="0" bIns="0" rtlCol="0" anchor="ctr"/>
          <a:lstStyle/>
          <a:p>
            <a:pPr algn="ctr" indent="0" marL="0">
              <a:buNone/>
            </a:pPr>
            <a:r>
              <a:rPr lang="en-US" sz="650" b="1" dirty="0">
                <a:solidFill>
                  <a:srgbClr val="D4AF37"/>
                </a:solidFill>
              </a:rPr>
              <a:t>CULEBRA</a:t>
            </a:r>
            <a:endParaRPr lang="en-US" sz="650" dirty="0"/>
          </a:p>
          <a:p>
            <a:pPr algn="ctr" indent="0" marL="0">
              <a:buNone/>
            </a:pPr>
            <a:r>
              <a:rPr lang="en-US" sz="650" b="1" dirty="0">
                <a:solidFill>
                  <a:srgbClr val="D4AF37"/>
                </a:solidFill>
              </a:rPr>
              <a:t>U.S. FLEET</a:t>
            </a:r>
            <a:endParaRPr lang="en-US" sz="650" dirty="0"/>
          </a:p>
          <a:p>
            <a:pPr algn="ctr" indent="0" marL="0">
              <a:buNone/>
            </a:pPr>
            <a:r>
              <a:rPr lang="en-US" sz="650" b="1" dirty="0">
                <a:solidFill>
                  <a:srgbClr val="D4AF37"/>
                </a:solidFill>
              </a:rPr>
              <a:t>53 SHIPS</a:t>
            </a:r>
            <a:endParaRPr lang="en-US" sz="650" dirty="0"/>
          </a:p>
        </p:txBody>
      </p:sp>
      <p:sp>
        <p:nvSpPr>
          <p:cNvPr id="23" name="Text 21"/>
          <p:cNvSpPr/>
          <p:nvPr/>
        </p:nvSpPr>
        <p:spPr>
          <a:xfrm>
            <a:off x="4343400" y="2523744"/>
            <a:ext cx="1645920" cy="219456"/>
          </a:xfrm>
          <a:prstGeom prst="rect">
            <a:avLst/>
          </a:prstGeom>
          <a:noFill/>
          <a:ln/>
        </p:spPr>
        <p:txBody>
          <a:bodyPr wrap="square" lIns="0" tIns="0" rIns="0" bIns="0" rtlCol="0" anchor="ctr"/>
          <a:lstStyle/>
          <a:p>
            <a:pPr algn="ctr" indent="0" marL="0">
              <a:buNone/>
            </a:pPr>
            <a:r>
              <a:rPr lang="en-US" sz="600" i="1" dirty="0">
                <a:solidFill>
                  <a:srgbClr val="A89968"/>
                </a:solidFill>
              </a:rPr>
              <a:t>WATCHING — NOT MOVING</a:t>
            </a:r>
            <a:endParaRPr lang="en-US" sz="600" dirty="0"/>
          </a:p>
        </p:txBody>
      </p:sp>
      <p:sp>
        <p:nvSpPr>
          <p:cNvPr id="24" name="Shape 22"/>
          <p:cNvSpPr/>
          <p:nvPr/>
        </p:nvSpPr>
        <p:spPr>
          <a:xfrm>
            <a:off x="1078992" y="1828800"/>
            <a:ext cx="2834640" cy="1691640"/>
          </a:xfrm>
          <a:prstGeom prst="line">
            <a:avLst/>
          </a:prstGeom>
          <a:noFill/>
          <a:ln w="22860">
            <a:solidFill>
              <a:srgbClr val="7788EE"/>
            </a:solidFill>
            <a:prstDash val="sysDash"/>
          </a:ln>
        </p:spPr>
      </p:sp>
      <p:sp>
        <p:nvSpPr>
          <p:cNvPr id="25" name="Shape 23"/>
          <p:cNvSpPr/>
          <p:nvPr/>
        </p:nvSpPr>
        <p:spPr>
          <a:xfrm>
            <a:off x="1078992" y="2103120"/>
            <a:ext cx="2834640" cy="1417320"/>
          </a:xfrm>
          <a:prstGeom prst="line">
            <a:avLst/>
          </a:prstGeom>
          <a:noFill/>
          <a:ln w="22860">
            <a:solidFill>
              <a:srgbClr val="EE5555"/>
            </a:solidFill>
            <a:prstDash val="sysDash"/>
          </a:ln>
        </p:spPr>
      </p:sp>
      <p:sp>
        <p:nvSpPr>
          <p:cNvPr id="26" name="Shape 24"/>
          <p:cNvSpPr/>
          <p:nvPr/>
        </p:nvSpPr>
        <p:spPr>
          <a:xfrm>
            <a:off x="1078992" y="2377440"/>
            <a:ext cx="2834640" cy="1143000"/>
          </a:xfrm>
          <a:prstGeom prst="line">
            <a:avLst/>
          </a:prstGeom>
          <a:noFill/>
          <a:ln w="22860">
            <a:solidFill>
              <a:srgbClr val="55CC55"/>
            </a:solidFill>
            <a:prstDash val="sysDash"/>
          </a:ln>
        </p:spPr>
      </p:sp>
      <p:sp>
        <p:nvSpPr>
          <p:cNvPr id="27" name="Text 25"/>
          <p:cNvSpPr/>
          <p:nvPr/>
        </p:nvSpPr>
        <p:spPr>
          <a:xfrm>
            <a:off x="1115568" y="1719072"/>
            <a:ext cx="1371600" cy="201168"/>
          </a:xfrm>
          <a:prstGeom prst="rect">
            <a:avLst/>
          </a:prstGeom>
          <a:noFill/>
          <a:ln/>
        </p:spPr>
        <p:txBody>
          <a:bodyPr wrap="square" lIns="0" tIns="0" rIns="0" bIns="0" rtlCol="0" anchor="ctr"/>
          <a:lstStyle/>
          <a:p>
            <a:pPr indent="0" marL="0">
              <a:buNone/>
            </a:pPr>
            <a:r>
              <a:rPr lang="en-US" sz="650" b="1" dirty="0">
                <a:solidFill>
                  <a:srgbClr val="7788EE"/>
                </a:solidFill>
              </a:rPr>
              <a:t>German Fleet →</a:t>
            </a:r>
            <a:endParaRPr lang="en-US" sz="650" dirty="0"/>
          </a:p>
        </p:txBody>
      </p:sp>
      <p:sp>
        <p:nvSpPr>
          <p:cNvPr id="28" name="Text 26"/>
          <p:cNvSpPr/>
          <p:nvPr/>
        </p:nvSpPr>
        <p:spPr>
          <a:xfrm>
            <a:off x="1115568" y="1993392"/>
            <a:ext cx="1371600" cy="201168"/>
          </a:xfrm>
          <a:prstGeom prst="rect">
            <a:avLst/>
          </a:prstGeom>
          <a:noFill/>
          <a:ln/>
        </p:spPr>
        <p:txBody>
          <a:bodyPr wrap="square" lIns="0" tIns="0" rIns="0" bIns="0" rtlCol="0" anchor="ctr"/>
          <a:lstStyle/>
          <a:p>
            <a:pPr indent="0" marL="0">
              <a:buNone/>
            </a:pPr>
            <a:r>
              <a:rPr lang="en-US" sz="650" b="1" dirty="0">
                <a:solidFill>
                  <a:srgbClr val="EE5555"/>
                </a:solidFill>
              </a:rPr>
              <a:t>British Fleet →</a:t>
            </a:r>
            <a:endParaRPr lang="en-US" sz="650" dirty="0"/>
          </a:p>
        </p:txBody>
      </p:sp>
      <p:sp>
        <p:nvSpPr>
          <p:cNvPr id="29" name="Text 27"/>
          <p:cNvSpPr/>
          <p:nvPr/>
        </p:nvSpPr>
        <p:spPr>
          <a:xfrm>
            <a:off x="1115568" y="2267712"/>
            <a:ext cx="1371600" cy="201168"/>
          </a:xfrm>
          <a:prstGeom prst="rect">
            <a:avLst/>
          </a:prstGeom>
          <a:noFill/>
          <a:ln/>
        </p:spPr>
        <p:txBody>
          <a:bodyPr wrap="square" lIns="0" tIns="0" rIns="0" bIns="0" rtlCol="0" anchor="ctr"/>
          <a:lstStyle/>
          <a:p>
            <a:pPr indent="0" marL="0">
              <a:buNone/>
            </a:pPr>
            <a:r>
              <a:rPr lang="en-US" sz="650" b="1" dirty="0">
                <a:solidFill>
                  <a:srgbClr val="55CC55"/>
                </a:solidFill>
              </a:rPr>
              <a:t>Italian Fleet →</a:t>
            </a:r>
            <a:endParaRPr lang="en-US" sz="650" dirty="0"/>
          </a:p>
        </p:txBody>
      </p:sp>
      <p:sp>
        <p:nvSpPr>
          <p:cNvPr id="30" name="Shape 28"/>
          <p:cNvSpPr/>
          <p:nvPr/>
        </p:nvSpPr>
        <p:spPr>
          <a:xfrm>
            <a:off x="347472" y="4160520"/>
            <a:ext cx="2834640" cy="621792"/>
          </a:xfrm>
          <a:prstGeom prst="rect">
            <a:avLst/>
          </a:prstGeom>
          <a:solidFill>
            <a:srgbClr val="0D1A28"/>
          </a:solidFill>
          <a:ln/>
        </p:spPr>
      </p:sp>
      <p:sp>
        <p:nvSpPr>
          <p:cNvPr id="31" name="Shape 29"/>
          <p:cNvSpPr/>
          <p:nvPr/>
        </p:nvSpPr>
        <p:spPr>
          <a:xfrm>
            <a:off x="438912" y="4251960"/>
            <a:ext cx="128016" cy="128016"/>
          </a:xfrm>
          <a:prstGeom prst="ellipse">
            <a:avLst/>
          </a:prstGeom>
          <a:solidFill>
            <a:srgbClr val="CC3333"/>
          </a:solidFill>
          <a:ln/>
        </p:spPr>
      </p:sp>
      <p:sp>
        <p:nvSpPr>
          <p:cNvPr id="32" name="Text 30"/>
          <p:cNvSpPr/>
          <p:nvPr/>
        </p:nvSpPr>
        <p:spPr>
          <a:xfrm>
            <a:off x="621792" y="4242816"/>
            <a:ext cx="2468880" cy="164592"/>
          </a:xfrm>
          <a:prstGeom prst="rect">
            <a:avLst/>
          </a:prstGeom>
          <a:noFill/>
          <a:ln/>
        </p:spPr>
        <p:txBody>
          <a:bodyPr wrap="square" lIns="0" tIns="0" rIns="0" bIns="0" rtlCol="0" anchor="ctr"/>
          <a:lstStyle/>
          <a:p>
            <a:pPr indent="0" marL="0">
              <a:buNone/>
            </a:pPr>
            <a:r>
              <a:rPr lang="en-US" sz="700" dirty="0">
                <a:solidFill>
                  <a:srgbClr val="E0E0E0"/>
                </a:solidFill>
              </a:rPr>
              <a:t>European blockade fleet position</a:t>
            </a:r>
            <a:endParaRPr lang="en-US" sz="700" dirty="0"/>
          </a:p>
        </p:txBody>
      </p:sp>
      <p:sp>
        <p:nvSpPr>
          <p:cNvPr id="33" name="Shape 31"/>
          <p:cNvSpPr/>
          <p:nvPr/>
        </p:nvSpPr>
        <p:spPr>
          <a:xfrm>
            <a:off x="438912" y="4462272"/>
            <a:ext cx="128016" cy="128016"/>
          </a:xfrm>
          <a:prstGeom prst="ellipse">
            <a:avLst/>
          </a:prstGeom>
          <a:solidFill>
            <a:srgbClr val="D4AF37"/>
          </a:solidFill>
          <a:ln/>
        </p:spPr>
      </p:sp>
      <p:sp>
        <p:nvSpPr>
          <p:cNvPr id="34" name="Text 32"/>
          <p:cNvSpPr/>
          <p:nvPr/>
        </p:nvSpPr>
        <p:spPr>
          <a:xfrm>
            <a:off x="621792" y="4453128"/>
            <a:ext cx="2468880" cy="164592"/>
          </a:xfrm>
          <a:prstGeom prst="rect">
            <a:avLst/>
          </a:prstGeom>
          <a:noFill/>
          <a:ln/>
        </p:spPr>
        <p:txBody>
          <a:bodyPr wrap="square" lIns="0" tIns="0" rIns="0" bIns="0" rtlCol="0" anchor="ctr"/>
          <a:lstStyle/>
          <a:p>
            <a:pPr indent="0" marL="0">
              <a:buNone/>
            </a:pPr>
            <a:r>
              <a:rPr lang="en-US" sz="700" dirty="0">
                <a:solidFill>
                  <a:srgbClr val="E0E0E0"/>
                </a:solidFill>
              </a:rPr>
              <a:t>U.S. fleet — staged, observing</a:t>
            </a:r>
            <a:endParaRPr lang="en-US" sz="700" dirty="0"/>
          </a:p>
        </p:txBody>
      </p:sp>
      <p:sp>
        <p:nvSpPr>
          <p:cNvPr id="35" name="Shape 33"/>
          <p:cNvSpPr/>
          <p:nvPr/>
        </p:nvSpPr>
        <p:spPr>
          <a:xfrm>
            <a:off x="6629400" y="868680"/>
            <a:ext cx="2377440" cy="397764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36" name="Shape 34"/>
          <p:cNvSpPr/>
          <p:nvPr/>
        </p:nvSpPr>
        <p:spPr>
          <a:xfrm>
            <a:off x="6629400" y="868680"/>
            <a:ext cx="50292" cy="3977640"/>
          </a:xfrm>
          <a:prstGeom prst="rect">
            <a:avLst/>
          </a:prstGeom>
          <a:solidFill>
            <a:srgbClr val="D4AF37"/>
          </a:solidFill>
          <a:ln/>
        </p:spPr>
      </p:sp>
      <p:sp>
        <p:nvSpPr>
          <p:cNvPr id="37" name="Text 35"/>
          <p:cNvSpPr/>
          <p:nvPr/>
        </p:nvSpPr>
        <p:spPr>
          <a:xfrm>
            <a:off x="6784848" y="960120"/>
            <a:ext cx="2103120" cy="237744"/>
          </a:xfrm>
          <a:prstGeom prst="rect">
            <a:avLst/>
          </a:prstGeom>
          <a:noFill/>
          <a:ln/>
        </p:spPr>
        <p:txBody>
          <a:bodyPr wrap="square" lIns="0" tIns="0" rIns="0" bIns="0" rtlCol="0" anchor="ctr"/>
          <a:lstStyle/>
          <a:p>
            <a:pPr indent="0" marL="0">
              <a:buNone/>
            </a:pPr>
            <a:r>
              <a:rPr lang="en-US" sz="850" b="1" spc="100" kern="0" dirty="0">
                <a:solidFill>
                  <a:srgbClr val="7788EE"/>
                </a:solidFill>
              </a:rPr>
              <a:t>GERMAN</a:t>
            </a:r>
            <a:endParaRPr lang="en-US" sz="850" dirty="0"/>
          </a:p>
        </p:txBody>
      </p:sp>
      <p:sp>
        <p:nvSpPr>
          <p:cNvPr id="38" name="Text 36"/>
          <p:cNvSpPr/>
          <p:nvPr/>
        </p:nvSpPr>
        <p:spPr>
          <a:xfrm>
            <a:off x="6784848" y="1216152"/>
            <a:ext cx="2103120" cy="1005840"/>
          </a:xfrm>
          <a:prstGeom prst="rect">
            <a:avLst/>
          </a:prstGeom>
          <a:noFill/>
          <a:ln/>
        </p:spPr>
        <p:txBody>
          <a:bodyPr wrap="square" lIns="0" tIns="0" rIns="0" bIns="0" rtlCol="0" anchor="t"/>
          <a:lstStyle/>
          <a:p>
            <a:pPr indent="0" marL="0">
              <a:buNone/>
            </a:pPr>
            <a:r>
              <a:rPr lang="en-US" sz="900" b="1" dirty="0">
                <a:solidFill>
                  <a:srgbClr val="E0E0E0"/>
                </a:solidFill>
              </a:rPr>
              <a:t>SMS Panther
</a:t>
            </a:r>
            <a:pPr indent="0" marL="0">
              <a:buNone/>
            </a:pPr>
            <a:r>
              <a:rPr lang="en-US" sz="900" b="1" dirty="0">
                <a:solidFill>
                  <a:srgbClr val="E0E0E0"/>
                </a:solidFill>
              </a:rPr>
              <a:t>SMS Falke
</a:t>
            </a:r>
            <a:pPr indent="0" marL="0">
              <a:buNone/>
            </a:pPr>
            <a:r>
              <a:rPr lang="en-US" sz="900" b="1" dirty="0">
                <a:solidFill>
                  <a:srgbClr val="E0E0E0"/>
                </a:solidFill>
              </a:rPr>
              <a:t>SMS Gazelle
</a:t>
            </a:r>
            <a:pPr indent="0" marL="0">
              <a:buNone/>
            </a:pPr>
            <a:r>
              <a:rPr lang="en-US" sz="900" b="1" dirty="0">
                <a:solidFill>
                  <a:srgbClr val="E0E0E0"/>
                </a:solidFill>
              </a:rPr>
              <a:t>SMS Vineta
</a:t>
            </a:r>
            <a:pPr indent="0" marL="0">
              <a:buNone/>
            </a:pPr>
            <a:r>
              <a:rPr lang="en-US" sz="750" dirty="0">
                <a:solidFill>
                  <a:srgbClr val="A89968"/>
                </a:solidFill>
              </a:rPr>
              <a:t>Seized &amp; renamed:</a:t>
            </a:r>
            <a:endParaRPr lang="en-US" sz="900" dirty="0"/>
          </a:p>
          <a:p>
            <a:pPr indent="0" marL="0">
              <a:buNone/>
            </a:pPr>
            <a:r>
              <a:rPr lang="en-US" sz="750" dirty="0">
                <a:solidFill>
                  <a:srgbClr val="A89968"/>
                </a:solidFill>
              </a:rPr>
              <a:t>SMS Restaurador</a:t>
            </a:r>
            <a:endParaRPr lang="en-US" sz="900" dirty="0"/>
          </a:p>
        </p:txBody>
      </p:sp>
      <p:sp>
        <p:nvSpPr>
          <p:cNvPr id="39" name="Shape 37"/>
          <p:cNvSpPr/>
          <p:nvPr/>
        </p:nvSpPr>
        <p:spPr>
          <a:xfrm>
            <a:off x="6784848" y="2258568"/>
            <a:ext cx="2103120" cy="0"/>
          </a:xfrm>
          <a:prstGeom prst="line">
            <a:avLst/>
          </a:prstGeom>
          <a:noFill/>
          <a:ln w="5080">
            <a:solidFill>
              <a:srgbClr val="A89968"/>
            </a:solidFill>
            <a:prstDash val="dash"/>
          </a:ln>
        </p:spPr>
      </p:sp>
      <p:sp>
        <p:nvSpPr>
          <p:cNvPr id="40" name="Text 38"/>
          <p:cNvSpPr/>
          <p:nvPr/>
        </p:nvSpPr>
        <p:spPr>
          <a:xfrm>
            <a:off x="6784848" y="2350008"/>
            <a:ext cx="2103120" cy="237744"/>
          </a:xfrm>
          <a:prstGeom prst="rect">
            <a:avLst/>
          </a:prstGeom>
          <a:noFill/>
          <a:ln/>
        </p:spPr>
        <p:txBody>
          <a:bodyPr wrap="square" lIns="0" tIns="0" rIns="0" bIns="0" rtlCol="0" anchor="ctr"/>
          <a:lstStyle/>
          <a:p>
            <a:pPr indent="0" marL="0">
              <a:buNone/>
            </a:pPr>
            <a:r>
              <a:rPr lang="en-US" sz="850" b="1" spc="100" kern="0" dirty="0">
                <a:solidFill>
                  <a:srgbClr val="EE5555"/>
                </a:solidFill>
              </a:rPr>
              <a:t>BRITISH</a:t>
            </a:r>
            <a:endParaRPr lang="en-US" sz="850" dirty="0"/>
          </a:p>
        </p:txBody>
      </p:sp>
      <p:sp>
        <p:nvSpPr>
          <p:cNvPr id="41" name="Text 39"/>
          <p:cNvSpPr/>
          <p:nvPr/>
        </p:nvSpPr>
        <p:spPr>
          <a:xfrm>
            <a:off x="6784848" y="2606040"/>
            <a:ext cx="2103120" cy="749808"/>
          </a:xfrm>
          <a:prstGeom prst="rect">
            <a:avLst/>
          </a:prstGeom>
          <a:noFill/>
          <a:ln/>
        </p:spPr>
        <p:txBody>
          <a:bodyPr wrap="square" lIns="0" tIns="0" rIns="0" bIns="0" rtlCol="0" anchor="t"/>
          <a:lstStyle/>
          <a:p>
            <a:pPr indent="0" marL="0">
              <a:buNone/>
            </a:pPr>
            <a:r>
              <a:rPr lang="en-US" sz="900" b="1" dirty="0">
                <a:solidFill>
                  <a:srgbClr val="E0E0E0"/>
                </a:solidFill>
              </a:rPr>
              <a:t>HMS Alert
</a:t>
            </a:r>
            <a:pPr indent="0" marL="0">
              <a:buNone/>
            </a:pPr>
            <a:r>
              <a:rPr lang="en-US" sz="900" b="1" dirty="0">
                <a:solidFill>
                  <a:srgbClr val="E0E0E0"/>
                </a:solidFill>
              </a:rPr>
              <a:t>HMS Charybdis
</a:t>
            </a:r>
            <a:pPr indent="0" marL="0">
              <a:buNone/>
            </a:pPr>
            <a:r>
              <a:rPr lang="en-US" sz="750" dirty="0">
                <a:solidFill>
                  <a:srgbClr val="A89968"/>
                </a:solidFill>
              </a:rPr>
              <a:t>Cdre. Robert A.J.</a:t>
            </a:r>
            <a:endParaRPr lang="en-US" sz="900" dirty="0"/>
          </a:p>
          <a:p>
            <a:pPr indent="0" marL="0">
              <a:buNone/>
            </a:pPr>
            <a:r>
              <a:rPr lang="en-US" sz="750" dirty="0">
                <a:solidFill>
                  <a:srgbClr val="A89968"/>
                </a:solidFill>
              </a:rPr>
              <a:t>Montgomerie, RN</a:t>
            </a:r>
            <a:endParaRPr lang="en-US" sz="900" dirty="0"/>
          </a:p>
        </p:txBody>
      </p:sp>
      <p:sp>
        <p:nvSpPr>
          <p:cNvPr id="42" name="Shape 40"/>
          <p:cNvSpPr/>
          <p:nvPr/>
        </p:nvSpPr>
        <p:spPr>
          <a:xfrm>
            <a:off x="6784848" y="3401568"/>
            <a:ext cx="2103120" cy="0"/>
          </a:xfrm>
          <a:prstGeom prst="line">
            <a:avLst/>
          </a:prstGeom>
          <a:noFill/>
          <a:ln w="5080">
            <a:solidFill>
              <a:srgbClr val="A89968"/>
            </a:solidFill>
            <a:prstDash val="dash"/>
          </a:ln>
        </p:spPr>
      </p:sp>
      <p:sp>
        <p:nvSpPr>
          <p:cNvPr id="43" name="Text 41"/>
          <p:cNvSpPr/>
          <p:nvPr/>
        </p:nvSpPr>
        <p:spPr>
          <a:xfrm>
            <a:off x="6784848" y="3493008"/>
            <a:ext cx="2103120" cy="237744"/>
          </a:xfrm>
          <a:prstGeom prst="rect">
            <a:avLst/>
          </a:prstGeom>
          <a:noFill/>
          <a:ln/>
        </p:spPr>
        <p:txBody>
          <a:bodyPr wrap="square" lIns="0" tIns="0" rIns="0" bIns="0" rtlCol="0" anchor="ctr"/>
          <a:lstStyle/>
          <a:p>
            <a:pPr indent="0" marL="0">
              <a:buNone/>
            </a:pPr>
            <a:r>
              <a:rPr lang="en-US" sz="850" b="1" spc="100" kern="0" dirty="0">
                <a:solidFill>
                  <a:srgbClr val="55CC55"/>
                </a:solidFill>
              </a:rPr>
              <a:t>ITALIAN</a:t>
            </a:r>
            <a:endParaRPr lang="en-US" sz="850" dirty="0"/>
          </a:p>
        </p:txBody>
      </p:sp>
      <p:sp>
        <p:nvSpPr>
          <p:cNvPr id="44" name="Text 42"/>
          <p:cNvSpPr/>
          <p:nvPr/>
        </p:nvSpPr>
        <p:spPr>
          <a:xfrm>
            <a:off x="6784848" y="3749040"/>
            <a:ext cx="2103120" cy="896112"/>
          </a:xfrm>
          <a:prstGeom prst="rect">
            <a:avLst/>
          </a:prstGeom>
          <a:noFill/>
          <a:ln/>
        </p:spPr>
        <p:txBody>
          <a:bodyPr wrap="square" lIns="0" tIns="0" rIns="0" bIns="0" rtlCol="0" anchor="t"/>
          <a:lstStyle/>
          <a:p>
            <a:pPr indent="0" marL="0">
              <a:buNone/>
            </a:pPr>
            <a:r>
              <a:rPr lang="en-US" sz="900" b="1" dirty="0">
                <a:solidFill>
                  <a:srgbClr val="E0E0E0"/>
                </a:solidFill>
              </a:rPr>
              <a:t>Cruiser Elba
</a:t>
            </a:r>
            <a:pPr indent="0" marL="0">
              <a:buNone/>
            </a:pPr>
            <a:r>
              <a:rPr lang="en-US" sz="900" b="1" dirty="0">
                <a:solidFill>
                  <a:srgbClr val="E0E0E0"/>
                </a:solidFill>
              </a:rPr>
              <a:t>Giovanni Bausan
</a:t>
            </a:r>
            <a:pPr indent="0" marL="0">
              <a:buNone/>
            </a:pPr>
            <a:r>
              <a:rPr lang="en-US" sz="900" b="1" dirty="0">
                <a:solidFill>
                  <a:srgbClr val="E0E0E0"/>
                </a:solidFill>
              </a:rPr>
              <a:t>Carlo Alberto
</a:t>
            </a:r>
            <a:pPr indent="0" marL="0">
              <a:buNone/>
            </a:pPr>
            <a:r>
              <a:rPr lang="en-US" sz="750" dirty="0">
                <a:solidFill>
                  <a:srgbClr val="A89968"/>
                </a:solidFill>
              </a:rPr>
              <a:t>→ Vela de Coro</a:t>
            </a:r>
            <a:endParaRPr lang="en-US" sz="900" dirty="0"/>
          </a:p>
          <a:p>
            <a:pPr indent="0" marL="0">
              <a:buNone/>
            </a:pPr>
            <a:r>
              <a:rPr lang="en-US" sz="750" dirty="0">
                <a:solidFill>
                  <a:srgbClr val="A89968"/>
                </a:solidFill>
              </a:rPr>
              <a:t>  (Falcón State)</a:t>
            </a:r>
            <a:endParaRPr lang="en-US" sz="900" dirty="0"/>
          </a:p>
        </p:txBody>
      </p:sp>
      <p:sp>
        <p:nvSpPr>
          <p:cNvPr id="45" name="Text 43"/>
          <p:cNvSpPr/>
          <p:nvPr/>
        </p:nvSpPr>
        <p:spPr>
          <a:xfrm>
            <a:off x="365760" y="4873752"/>
            <a:ext cx="8412480" cy="201168"/>
          </a:xfrm>
          <a:prstGeom prst="rect">
            <a:avLst/>
          </a:prstGeom>
          <a:noFill/>
          <a:ln/>
        </p:spPr>
        <p:txBody>
          <a:bodyPr wrap="square" lIns="0" tIns="0" rIns="0" bIns="0" rtlCol="0" anchor="ctr"/>
          <a:lstStyle/>
          <a:p>
            <a:pPr algn="r" indent="0" marL="0">
              <a:buNone/>
            </a:pPr>
            <a:r>
              <a:rPr lang="en-US" sz="750" dirty="0">
                <a:solidFill>
                  <a:srgbClr val="A89968"/>
                </a:solidFill>
              </a:rPr>
              <a:t>OilWatch401  ·  Doctrine as Authorization  ·  Premium Research — Part I of III</a:t>
            </a:r>
            <a:endParaRPr lang="en-US" sz="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D1520"/>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AF37"/>
          </a:solidFill>
          <a:ln/>
        </p:spPr>
      </p:sp>
      <p:sp>
        <p:nvSpPr>
          <p:cNvPr id="3" name="Text 1"/>
          <p:cNvSpPr/>
          <p:nvPr/>
        </p:nvSpPr>
        <p:spPr>
          <a:xfrm>
            <a:off x="457200" y="164592"/>
            <a:ext cx="8229600" cy="438912"/>
          </a:xfrm>
          <a:prstGeom prst="rect">
            <a:avLst/>
          </a:prstGeom>
          <a:noFill/>
          <a:ln/>
        </p:spPr>
        <p:txBody>
          <a:bodyPr wrap="square" lIns="0" tIns="0" rIns="0" bIns="0" rtlCol="0" anchor="ctr"/>
          <a:lstStyle/>
          <a:p>
            <a:pPr indent="0" marL="0">
              <a:buNone/>
            </a:pPr>
            <a:r>
              <a:rPr lang="en-US" sz="2800" b="1" dirty="0">
                <a:solidFill>
                  <a:srgbClr val="D4AF37"/>
                </a:solidFill>
                <a:latin typeface="Georgia" pitchFamily="34" charset="0"/>
                <a:ea typeface="Georgia" pitchFamily="34" charset="-122"/>
                <a:cs typeface="Georgia" pitchFamily="34" charset="-120"/>
              </a:rPr>
              <a:t>AMERICA WATCHES</a:t>
            </a:r>
            <a:endParaRPr lang="en-US" sz="2800" dirty="0"/>
          </a:p>
        </p:txBody>
      </p:sp>
      <p:sp>
        <p:nvSpPr>
          <p:cNvPr id="4" name="Text 2"/>
          <p:cNvSpPr/>
          <p:nvPr/>
        </p:nvSpPr>
        <p:spPr>
          <a:xfrm>
            <a:off x="457200" y="621792"/>
            <a:ext cx="8229600" cy="256032"/>
          </a:xfrm>
          <a:prstGeom prst="rect">
            <a:avLst/>
          </a:prstGeom>
          <a:noFill/>
          <a:ln/>
        </p:spPr>
        <p:txBody>
          <a:bodyPr wrap="square" lIns="0" tIns="0" rIns="0" bIns="0" rtlCol="0" anchor="ctr"/>
          <a:lstStyle/>
          <a:p>
            <a:pPr indent="0" marL="0">
              <a:buNone/>
            </a:pPr>
            <a:r>
              <a:rPr lang="en-US" sz="950" i="1" dirty="0">
                <a:solidFill>
                  <a:srgbClr val="A89968"/>
                </a:solidFill>
              </a:rPr>
              <a:t>November 21, 1902 — Culebra Island, Puerto Rico · Admiral George Dewey, North Atlantic Squadron · ~1,100 miles from Caracas</a:t>
            </a:r>
            <a:endParaRPr lang="en-US" sz="950" dirty="0"/>
          </a:p>
        </p:txBody>
      </p:sp>
      <p:sp>
        <p:nvSpPr>
          <p:cNvPr id="5" name="Shape 3"/>
          <p:cNvSpPr/>
          <p:nvPr/>
        </p:nvSpPr>
        <p:spPr>
          <a:xfrm>
            <a:off x="365760" y="960120"/>
            <a:ext cx="2651760" cy="137160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6" name="Text 4"/>
          <p:cNvSpPr/>
          <p:nvPr/>
        </p:nvSpPr>
        <p:spPr>
          <a:xfrm>
            <a:off x="365760" y="1005840"/>
            <a:ext cx="2651760" cy="822960"/>
          </a:xfrm>
          <a:prstGeom prst="rect">
            <a:avLst/>
          </a:prstGeom>
          <a:noFill/>
          <a:ln/>
        </p:spPr>
        <p:txBody>
          <a:bodyPr wrap="square" lIns="0" tIns="0" rIns="0" bIns="0" rtlCol="0" anchor="ctr"/>
          <a:lstStyle/>
          <a:p>
            <a:pPr algn="ctr" indent="0" marL="0">
              <a:buNone/>
            </a:pPr>
            <a:r>
              <a:rPr lang="en-US" sz="6800" b="1" dirty="0">
                <a:solidFill>
                  <a:srgbClr val="D4AF37"/>
                </a:solidFill>
              </a:rPr>
              <a:t>53</a:t>
            </a:r>
            <a:endParaRPr lang="en-US" sz="6800" dirty="0"/>
          </a:p>
        </p:txBody>
      </p:sp>
      <p:sp>
        <p:nvSpPr>
          <p:cNvPr id="7" name="Text 5"/>
          <p:cNvSpPr/>
          <p:nvPr/>
        </p:nvSpPr>
        <p:spPr>
          <a:xfrm>
            <a:off x="365760" y="1810512"/>
            <a:ext cx="2651760" cy="411480"/>
          </a:xfrm>
          <a:prstGeom prst="rect">
            <a:avLst/>
          </a:prstGeom>
          <a:noFill/>
          <a:ln/>
        </p:spPr>
        <p:txBody>
          <a:bodyPr wrap="square" lIns="0" tIns="0" rIns="0" bIns="0" rtlCol="0" anchor="ctr"/>
          <a:lstStyle/>
          <a:p>
            <a:pPr algn="ctr" indent="0" marL="0">
              <a:buNone/>
            </a:pPr>
            <a:r>
              <a:rPr lang="en-US" sz="750" b="1" spc="100" kern="0" dirty="0">
                <a:solidFill>
                  <a:srgbClr val="A89968"/>
                </a:solidFill>
              </a:rPr>
              <a:t>U.S. WARSHIPS</a:t>
            </a:r>
            <a:endParaRPr lang="en-US" sz="750" dirty="0"/>
          </a:p>
          <a:p>
            <a:pPr algn="ctr" indent="0" marL="0">
              <a:buNone/>
            </a:pPr>
            <a:r>
              <a:rPr lang="en-US" sz="750" b="1" spc="100" kern="0" dirty="0">
                <a:solidFill>
                  <a:srgbClr val="A89968"/>
                </a:solidFill>
              </a:rPr>
              <a:t>STAGED AT CULEBRA</a:t>
            </a:r>
            <a:endParaRPr lang="en-US" sz="750" dirty="0"/>
          </a:p>
        </p:txBody>
      </p:sp>
      <p:sp>
        <p:nvSpPr>
          <p:cNvPr id="8" name="Shape 6"/>
          <p:cNvSpPr/>
          <p:nvPr/>
        </p:nvSpPr>
        <p:spPr>
          <a:xfrm>
            <a:off x="3246120" y="960120"/>
            <a:ext cx="2651760" cy="137160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9" name="Text 7"/>
          <p:cNvSpPr/>
          <p:nvPr/>
        </p:nvSpPr>
        <p:spPr>
          <a:xfrm>
            <a:off x="3246120" y="1005840"/>
            <a:ext cx="2651760" cy="822960"/>
          </a:xfrm>
          <a:prstGeom prst="rect">
            <a:avLst/>
          </a:prstGeom>
          <a:noFill/>
          <a:ln/>
        </p:spPr>
        <p:txBody>
          <a:bodyPr wrap="square" lIns="0" tIns="0" rIns="0" bIns="0" rtlCol="0" anchor="ctr"/>
          <a:lstStyle/>
          <a:p>
            <a:pPr algn="ctr" indent="0" marL="0">
              <a:buNone/>
            </a:pPr>
            <a:r>
              <a:rPr lang="en-US" sz="6800" b="1" dirty="0">
                <a:solidFill>
                  <a:srgbClr val="CC3333"/>
                </a:solidFill>
              </a:rPr>
              <a:t>29</a:t>
            </a:r>
            <a:endParaRPr lang="en-US" sz="6800" dirty="0"/>
          </a:p>
        </p:txBody>
      </p:sp>
      <p:sp>
        <p:nvSpPr>
          <p:cNvPr id="10" name="Text 8"/>
          <p:cNvSpPr/>
          <p:nvPr/>
        </p:nvSpPr>
        <p:spPr>
          <a:xfrm>
            <a:off x="3246120" y="1810512"/>
            <a:ext cx="2651760" cy="411480"/>
          </a:xfrm>
          <a:prstGeom prst="rect">
            <a:avLst/>
          </a:prstGeom>
          <a:noFill/>
          <a:ln/>
        </p:spPr>
        <p:txBody>
          <a:bodyPr wrap="square" lIns="0" tIns="0" rIns="0" bIns="0" rtlCol="0" anchor="ctr"/>
          <a:lstStyle/>
          <a:p>
            <a:pPr algn="ctr" indent="0" marL="0">
              <a:buNone/>
            </a:pPr>
            <a:r>
              <a:rPr lang="en-US" sz="750" b="1" spc="100" kern="0" dirty="0">
                <a:solidFill>
                  <a:srgbClr val="A89968"/>
                </a:solidFill>
              </a:rPr>
              <a:t>EUROPEAN SHIPS</a:t>
            </a:r>
            <a:endParaRPr lang="en-US" sz="750" dirty="0"/>
          </a:p>
          <a:p>
            <a:pPr algn="ctr" indent="0" marL="0">
              <a:buNone/>
            </a:pPr>
            <a:r>
              <a:rPr lang="en-US" sz="750" b="1" spc="100" kern="0" dirty="0">
                <a:solidFill>
                  <a:srgbClr val="A89968"/>
                </a:solidFill>
              </a:rPr>
              <a:t>IN THE CARIBBEAN</a:t>
            </a:r>
            <a:endParaRPr lang="en-US" sz="750" dirty="0"/>
          </a:p>
        </p:txBody>
      </p:sp>
      <p:sp>
        <p:nvSpPr>
          <p:cNvPr id="11" name="Shape 9"/>
          <p:cNvSpPr/>
          <p:nvPr/>
        </p:nvSpPr>
        <p:spPr>
          <a:xfrm>
            <a:off x="6126480" y="960120"/>
            <a:ext cx="2651760" cy="137160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12" name="Text 10"/>
          <p:cNvSpPr/>
          <p:nvPr/>
        </p:nvSpPr>
        <p:spPr>
          <a:xfrm>
            <a:off x="6126480" y="1005840"/>
            <a:ext cx="2651760" cy="822960"/>
          </a:xfrm>
          <a:prstGeom prst="rect">
            <a:avLst/>
          </a:prstGeom>
          <a:noFill/>
          <a:ln/>
        </p:spPr>
        <p:txBody>
          <a:bodyPr wrap="square" lIns="0" tIns="0" rIns="0" bIns="0" rtlCol="0" anchor="ctr"/>
          <a:lstStyle/>
          <a:p>
            <a:pPr algn="ctr" indent="0" marL="0">
              <a:buNone/>
            </a:pPr>
            <a:r>
              <a:rPr lang="en-US" sz="6800" b="1" dirty="0">
                <a:solidFill>
                  <a:srgbClr val="E0E0E0"/>
                </a:solidFill>
              </a:rPr>
              <a:t>10</a:t>
            </a:r>
            <a:endParaRPr lang="en-US" sz="6800" dirty="0"/>
          </a:p>
        </p:txBody>
      </p:sp>
      <p:sp>
        <p:nvSpPr>
          <p:cNvPr id="13" name="Text 11"/>
          <p:cNvSpPr/>
          <p:nvPr/>
        </p:nvSpPr>
        <p:spPr>
          <a:xfrm>
            <a:off x="6126480" y="1810512"/>
            <a:ext cx="2651760" cy="411480"/>
          </a:xfrm>
          <a:prstGeom prst="rect">
            <a:avLst/>
          </a:prstGeom>
          <a:noFill/>
          <a:ln/>
        </p:spPr>
        <p:txBody>
          <a:bodyPr wrap="square" lIns="0" tIns="0" rIns="0" bIns="0" rtlCol="0" anchor="ctr"/>
          <a:lstStyle/>
          <a:p>
            <a:pPr algn="ctr" indent="0" marL="0">
              <a:buNone/>
            </a:pPr>
            <a:r>
              <a:rPr lang="en-US" sz="750" b="1" spc="100" kern="0" dirty="0">
                <a:solidFill>
                  <a:srgbClr val="A89968"/>
                </a:solidFill>
              </a:rPr>
              <a:t>DAYS — ROOSEVELT'S</a:t>
            </a:r>
            <a:endParaRPr lang="en-US" sz="750" dirty="0"/>
          </a:p>
          <a:p>
            <a:pPr algn="ctr" indent="0" marL="0">
              <a:buNone/>
            </a:pPr>
            <a:r>
              <a:rPr lang="en-US" sz="750" b="1" spc="100" kern="0" dirty="0">
                <a:solidFill>
                  <a:srgbClr val="A89968"/>
                </a:solidFill>
              </a:rPr>
              <a:t>SECRET ULTIMATUM</a:t>
            </a:r>
            <a:endParaRPr lang="en-US" sz="750" dirty="0"/>
          </a:p>
        </p:txBody>
      </p:sp>
      <p:sp>
        <p:nvSpPr>
          <p:cNvPr id="14" name="Shape 12"/>
          <p:cNvSpPr/>
          <p:nvPr/>
        </p:nvSpPr>
        <p:spPr>
          <a:xfrm>
            <a:off x="365760" y="2487168"/>
            <a:ext cx="4206240" cy="228600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15" name="Shape 13"/>
          <p:cNvSpPr/>
          <p:nvPr/>
        </p:nvSpPr>
        <p:spPr>
          <a:xfrm>
            <a:off x="365760" y="2487168"/>
            <a:ext cx="50292" cy="2286000"/>
          </a:xfrm>
          <a:prstGeom prst="rect">
            <a:avLst/>
          </a:prstGeom>
          <a:solidFill>
            <a:srgbClr val="D4AF37"/>
          </a:solidFill>
          <a:ln/>
        </p:spPr>
      </p:sp>
      <p:sp>
        <p:nvSpPr>
          <p:cNvPr id="16" name="Text 14"/>
          <p:cNvSpPr/>
          <p:nvPr/>
        </p:nvSpPr>
        <p:spPr>
          <a:xfrm>
            <a:off x="548640" y="2578608"/>
            <a:ext cx="3840480" cy="237744"/>
          </a:xfrm>
          <a:prstGeom prst="rect">
            <a:avLst/>
          </a:prstGeom>
          <a:noFill/>
          <a:ln/>
        </p:spPr>
        <p:txBody>
          <a:bodyPr wrap="square" lIns="0" tIns="0" rIns="0" bIns="0" rtlCol="0" anchor="ctr"/>
          <a:lstStyle/>
          <a:p>
            <a:pPr indent="0" marL="0">
              <a:buNone/>
            </a:pPr>
            <a:r>
              <a:rPr lang="en-US" sz="850" b="1" spc="100" kern="0" dirty="0">
                <a:solidFill>
                  <a:srgbClr val="D4AF37"/>
                </a:solidFill>
              </a:rPr>
              <a:t>THE POSITIONED FLEET</a:t>
            </a:r>
            <a:endParaRPr lang="en-US" sz="850" dirty="0"/>
          </a:p>
        </p:txBody>
      </p:sp>
      <p:sp>
        <p:nvSpPr>
          <p:cNvPr id="17" name="Text 15"/>
          <p:cNvSpPr/>
          <p:nvPr/>
        </p:nvSpPr>
        <p:spPr>
          <a:xfrm>
            <a:off x="548640" y="2852928"/>
            <a:ext cx="3840480" cy="1828800"/>
          </a:xfrm>
          <a:prstGeom prst="rect">
            <a:avLst/>
          </a:prstGeom>
          <a:noFill/>
          <a:ln/>
        </p:spPr>
        <p:txBody>
          <a:bodyPr wrap="square" lIns="0" tIns="0" rIns="0" bIns="0" rtlCol="0" anchor="t"/>
          <a:lstStyle/>
          <a:p>
            <a:pPr algn="l" indent="0" marL="0">
              <a:buNone/>
            </a:pPr>
            <a:r>
              <a:rPr lang="en-US" sz="950" b="1" dirty="0">
                <a:solidFill>
                  <a:srgbClr val="D4AF37"/>
                </a:solidFill>
              </a:rPr>
              <a:t>Nov 21, 1902:</a:t>
            </a:r>
            <a:endParaRPr lang="en-US" sz="950" dirty="0"/>
          </a:p>
          <a:p>
            <a:pPr algn="l" indent="0" marL="0">
              <a:buNone/>
            </a:pPr>
            <a:r>
              <a:rPr lang="en-US" sz="950" dirty="0">
                <a:solidFill>
                  <a:srgbClr val="E0E0E0"/>
                </a:solidFill>
              </a:rPr>
              <a:t>Four North Atlantic Squadron battleships arrive off Culebra island, Puerto Rico.</a:t>
            </a:r>
            <a:endParaRPr lang="en-US" sz="950" dirty="0"/>
          </a:p>
          <a:p>
            <a:pPr algn="l" indent="0" marL="0">
              <a:buNone/>
            </a:pPr>
            <a:endParaRPr lang="en-US" sz="950" dirty="0"/>
          </a:p>
          <a:p>
            <a:pPr algn="l" indent="0" marL="0">
              <a:buNone/>
            </a:pPr>
            <a:r>
              <a:rPr lang="en-US" sz="950" b="1" dirty="0">
                <a:solidFill>
                  <a:srgbClr val="D4AF37"/>
                </a:solidFill>
              </a:rPr>
              <a:t>Dec 8, 1902:</a:t>
            </a:r>
            <a:endParaRPr lang="en-US" sz="950" dirty="0"/>
          </a:p>
          <a:p>
            <a:pPr algn="l" indent="0" marL="0">
              <a:buNone/>
            </a:pPr>
            <a:r>
              <a:rPr lang="en-US" sz="950" dirty="0">
                <a:solidFill>
                  <a:srgbClr val="E0E0E0"/>
                </a:solidFill>
              </a:rPr>
              <a:t>USS Mayflower drops anchor at Culebra. All ships ordered to maintain full steam pressure — ready to move at one hour's notice.</a:t>
            </a:r>
            <a:endParaRPr lang="en-US" sz="950" dirty="0"/>
          </a:p>
          <a:p>
            <a:pPr algn="l" indent="0" marL="0">
              <a:buNone/>
            </a:pPr>
            <a:endParaRPr lang="en-US" sz="950" dirty="0"/>
          </a:p>
          <a:p>
            <a:pPr algn="l" indent="0" marL="0">
              <a:buNone/>
            </a:pPr>
            <a:r>
              <a:rPr lang="en-US" sz="950" i="1" dirty="0">
                <a:solidFill>
                  <a:srgbClr val="A89968"/>
                </a:solidFill>
              </a:rPr>
              <a:t>Dewey commanded 53 ships against the 29 European vessels. He could overwhelm the blockading fleet. He did not move.</a:t>
            </a:r>
            <a:endParaRPr lang="en-US" sz="950" dirty="0"/>
          </a:p>
        </p:txBody>
      </p:sp>
      <p:sp>
        <p:nvSpPr>
          <p:cNvPr id="18" name="Shape 16"/>
          <p:cNvSpPr/>
          <p:nvPr/>
        </p:nvSpPr>
        <p:spPr>
          <a:xfrm>
            <a:off x="4754880" y="2487168"/>
            <a:ext cx="4023360" cy="2286000"/>
          </a:xfrm>
          <a:prstGeom prst="rect">
            <a:avLst/>
          </a:prstGeom>
          <a:solidFill>
            <a:srgbClr val="1A1500"/>
          </a:solidFill>
          <a:ln/>
          <a:effectLst>
            <a:outerShdw sx="100000" sy="100000" kx="0" ky="0" algn="bl" rotWithShape="0" blurRad="101600" dist="38100" dir="8100000">
              <a:srgbClr val="000000">
                <a:alpha val="30000"/>
              </a:srgbClr>
            </a:outerShdw>
          </a:effectLst>
        </p:spPr>
      </p:sp>
      <p:sp>
        <p:nvSpPr>
          <p:cNvPr id="19" name="Shape 17"/>
          <p:cNvSpPr/>
          <p:nvPr/>
        </p:nvSpPr>
        <p:spPr>
          <a:xfrm>
            <a:off x="4754880" y="2487168"/>
            <a:ext cx="4023360" cy="45720"/>
          </a:xfrm>
          <a:prstGeom prst="rect">
            <a:avLst/>
          </a:prstGeom>
          <a:solidFill>
            <a:srgbClr val="D4AF37"/>
          </a:solidFill>
          <a:ln/>
        </p:spPr>
      </p:sp>
      <p:sp>
        <p:nvSpPr>
          <p:cNvPr id="20" name="Text 18"/>
          <p:cNvSpPr/>
          <p:nvPr/>
        </p:nvSpPr>
        <p:spPr>
          <a:xfrm>
            <a:off x="4919472" y="2578608"/>
            <a:ext cx="3657600" cy="237744"/>
          </a:xfrm>
          <a:prstGeom prst="rect">
            <a:avLst/>
          </a:prstGeom>
          <a:noFill/>
          <a:ln/>
        </p:spPr>
        <p:txBody>
          <a:bodyPr wrap="square" lIns="0" tIns="0" rIns="0" bIns="0" rtlCol="0" anchor="ctr"/>
          <a:lstStyle/>
          <a:p>
            <a:pPr indent="0" marL="0">
              <a:buNone/>
            </a:pPr>
            <a:r>
              <a:rPr lang="en-US" sz="850" b="1" spc="100" kern="0" dirty="0">
                <a:solidFill>
                  <a:srgbClr val="D4AF37"/>
                </a:solidFill>
              </a:rPr>
              <a:t>THE UNRECORDED ULTIMATUM</a:t>
            </a:r>
            <a:endParaRPr lang="en-US" sz="850" dirty="0"/>
          </a:p>
        </p:txBody>
      </p:sp>
      <p:sp>
        <p:nvSpPr>
          <p:cNvPr id="21" name="Text 19"/>
          <p:cNvSpPr/>
          <p:nvPr/>
        </p:nvSpPr>
        <p:spPr>
          <a:xfrm>
            <a:off x="4919472" y="2852928"/>
            <a:ext cx="3749040" cy="1828800"/>
          </a:xfrm>
          <a:prstGeom prst="rect">
            <a:avLst/>
          </a:prstGeom>
          <a:noFill/>
          <a:ln/>
        </p:spPr>
        <p:txBody>
          <a:bodyPr wrap="square" lIns="0" tIns="0" rIns="0" bIns="0" rtlCol="0" anchor="t"/>
          <a:lstStyle/>
          <a:p>
            <a:pPr algn="l" indent="0" marL="0">
              <a:buNone/>
            </a:pPr>
            <a:r>
              <a:rPr lang="en-US" sz="950" dirty="0">
                <a:solidFill>
                  <a:srgbClr val="E0E0E0"/>
                </a:solidFill>
              </a:rPr>
              <a:t>Roosevelt personally told German Ambassador Theodor von Holleben:</a:t>
            </a:r>
            <a:endParaRPr lang="en-US" sz="950" dirty="0"/>
          </a:p>
          <a:p>
            <a:pPr algn="l" indent="0" marL="0">
              <a:buNone/>
            </a:pPr>
            <a:endParaRPr lang="en-US" sz="950" dirty="0"/>
          </a:p>
          <a:p>
            <a:pPr algn="l" indent="0" marL="0">
              <a:buNone/>
            </a:pPr>
            <a:r>
              <a:rPr lang="en-US" sz="950" b="1" i="1" dirty="0">
                <a:solidFill>
                  <a:srgbClr val="D4AF37"/>
                </a:solidFill>
              </a:rPr>
              <a:t>"Accept arbitration within ten days — or Admiral Dewey has orders to sail to Venezuela at one hour's notice."</a:t>
            </a:r>
            <a:endParaRPr lang="en-US" sz="950" dirty="0"/>
          </a:p>
          <a:p>
            <a:pPr algn="l" indent="0" marL="0">
              <a:buNone/>
            </a:pPr>
            <a:endParaRPr lang="en-US" sz="950" dirty="0"/>
          </a:p>
          <a:p>
            <a:pPr algn="l" indent="0" marL="0">
              <a:buNone/>
            </a:pPr>
            <a:r>
              <a:rPr lang="en-US" sz="950" dirty="0">
                <a:solidFill>
                  <a:srgbClr val="B0B0B0"/>
                </a:solidFill>
              </a:rPr>
              <a:t>This ultimatum was never formally recorded. Roosevelt disclosed it years later in his own written accounts. Germany accepted arbitration before the deadline.</a:t>
            </a:r>
            <a:endParaRPr lang="en-US" sz="950" dirty="0"/>
          </a:p>
        </p:txBody>
      </p:sp>
      <p:sp>
        <p:nvSpPr>
          <p:cNvPr id="22" name="Text 20"/>
          <p:cNvSpPr/>
          <p:nvPr/>
        </p:nvSpPr>
        <p:spPr>
          <a:xfrm>
            <a:off x="365760" y="4873752"/>
            <a:ext cx="8412480" cy="201168"/>
          </a:xfrm>
          <a:prstGeom prst="rect">
            <a:avLst/>
          </a:prstGeom>
          <a:noFill/>
          <a:ln/>
        </p:spPr>
        <p:txBody>
          <a:bodyPr wrap="square" lIns="0" tIns="0" rIns="0" bIns="0" rtlCol="0" anchor="ctr"/>
          <a:lstStyle/>
          <a:p>
            <a:pPr algn="r" indent="0" marL="0">
              <a:buNone/>
            </a:pPr>
            <a:r>
              <a:rPr lang="en-US" sz="750" dirty="0">
                <a:solidFill>
                  <a:srgbClr val="A89968"/>
                </a:solidFill>
              </a:rPr>
              <a:t>OilWatch401  ·  Doctrine as Authorization  ·  Premium Research — Part I of III</a:t>
            </a:r>
            <a:endParaRPr lang="en-US" sz="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90808"/>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CC3333"/>
          </a:solidFill>
          <a:ln/>
        </p:spPr>
      </p:sp>
      <p:sp>
        <p:nvSpPr>
          <p:cNvPr id="3" name="Text 1"/>
          <p:cNvSpPr/>
          <p:nvPr/>
        </p:nvSpPr>
        <p:spPr>
          <a:xfrm>
            <a:off x="457200" y="164592"/>
            <a:ext cx="8229600" cy="438912"/>
          </a:xfrm>
          <a:prstGeom prst="rect">
            <a:avLst/>
          </a:prstGeom>
          <a:noFill/>
          <a:ln/>
        </p:spPr>
        <p:txBody>
          <a:bodyPr wrap="square" lIns="0" tIns="0" rIns="0" bIns="0" rtlCol="0" anchor="ctr"/>
          <a:lstStyle/>
          <a:p>
            <a:pPr indent="0" marL="0">
              <a:buNone/>
            </a:pPr>
            <a:r>
              <a:rPr lang="en-US" sz="2600" b="1" dirty="0">
                <a:solidFill>
                  <a:srgbClr val="CC3333"/>
                </a:solidFill>
                <a:latin typeface="Georgia" pitchFamily="34" charset="0"/>
                <a:ea typeface="Georgia" pitchFamily="34" charset="-122"/>
                <a:cs typeface="Georgia" pitchFamily="34" charset="-120"/>
              </a:rPr>
              <a:t>THE SHELLING OF FORT SAN CARLOS</a:t>
            </a:r>
            <a:endParaRPr lang="en-US" sz="2600" dirty="0"/>
          </a:p>
        </p:txBody>
      </p:sp>
      <p:sp>
        <p:nvSpPr>
          <p:cNvPr id="4" name="Text 2"/>
          <p:cNvSpPr/>
          <p:nvPr/>
        </p:nvSpPr>
        <p:spPr>
          <a:xfrm>
            <a:off x="457200" y="621792"/>
            <a:ext cx="8229600" cy="256032"/>
          </a:xfrm>
          <a:prstGeom prst="rect">
            <a:avLst/>
          </a:prstGeom>
          <a:noFill/>
          <a:ln/>
        </p:spPr>
        <p:txBody>
          <a:bodyPr wrap="square" lIns="0" tIns="0" rIns="0" bIns="0" rtlCol="0" anchor="ctr"/>
          <a:lstStyle/>
          <a:p>
            <a:pPr indent="0" marL="0">
              <a:buNone/>
            </a:pPr>
            <a:r>
              <a:rPr lang="en-US" sz="950" i="1" dirty="0">
                <a:solidFill>
                  <a:srgbClr val="CC8888"/>
                </a:solidFill>
              </a:rPr>
              <a:t>January 17–20, 1903 — Lake Maracaibo, Venezuela · SMS Vineta, Imperial German Navy · Eight Hours of Sustained Fire</a:t>
            </a:r>
            <a:endParaRPr lang="en-US" sz="950" dirty="0"/>
          </a:p>
        </p:txBody>
      </p:sp>
      <p:sp>
        <p:nvSpPr>
          <p:cNvPr id="5" name="Shape 3"/>
          <p:cNvSpPr/>
          <p:nvPr/>
        </p:nvSpPr>
        <p:spPr>
          <a:xfrm>
            <a:off x="365760" y="1005840"/>
            <a:ext cx="2651760" cy="3749040"/>
          </a:xfrm>
          <a:prstGeom prst="rect">
            <a:avLst/>
          </a:prstGeom>
          <a:solidFill>
            <a:srgbClr val="180A0A"/>
          </a:solidFill>
          <a:ln/>
          <a:effectLst>
            <a:outerShdw sx="100000" sy="100000" kx="0" ky="0" algn="bl" rotWithShape="0" blurRad="101600" dist="38100" dir="8100000">
              <a:srgbClr val="000000">
                <a:alpha val="30000"/>
              </a:srgbClr>
            </a:outerShdw>
          </a:effectLst>
        </p:spPr>
      </p:sp>
      <p:sp>
        <p:nvSpPr>
          <p:cNvPr id="6" name="Shape 4"/>
          <p:cNvSpPr/>
          <p:nvPr/>
        </p:nvSpPr>
        <p:spPr>
          <a:xfrm>
            <a:off x="365760" y="1005840"/>
            <a:ext cx="2651760" cy="45720"/>
          </a:xfrm>
          <a:prstGeom prst="rect">
            <a:avLst/>
          </a:prstGeom>
          <a:solidFill>
            <a:srgbClr val="CC3333"/>
          </a:solidFill>
          <a:ln/>
        </p:spPr>
      </p:sp>
      <p:sp>
        <p:nvSpPr>
          <p:cNvPr id="7" name="Text 5"/>
          <p:cNvSpPr/>
          <p:nvPr/>
        </p:nvSpPr>
        <p:spPr>
          <a:xfrm>
            <a:off x="502920" y="1078992"/>
            <a:ext cx="2377440" cy="256032"/>
          </a:xfrm>
          <a:prstGeom prst="rect">
            <a:avLst/>
          </a:prstGeom>
          <a:noFill/>
          <a:ln/>
        </p:spPr>
        <p:txBody>
          <a:bodyPr wrap="square" lIns="0" tIns="0" rIns="0" bIns="0" rtlCol="0" anchor="ctr"/>
          <a:lstStyle/>
          <a:p>
            <a:pPr indent="0" marL="0">
              <a:buNone/>
            </a:pPr>
            <a:r>
              <a:rPr lang="en-US" sz="850" b="1" spc="100" kern="0" dirty="0">
                <a:solidFill>
                  <a:srgbClr val="CC3333"/>
                </a:solidFill>
              </a:rPr>
              <a:t>JAN 17, 1903</a:t>
            </a:r>
            <a:endParaRPr lang="en-US" sz="850" dirty="0"/>
          </a:p>
        </p:txBody>
      </p:sp>
      <p:sp>
        <p:nvSpPr>
          <p:cNvPr id="8" name="Text 6"/>
          <p:cNvSpPr/>
          <p:nvPr/>
        </p:nvSpPr>
        <p:spPr>
          <a:xfrm>
            <a:off x="502920" y="1371600"/>
            <a:ext cx="2377440" cy="502920"/>
          </a:xfrm>
          <a:prstGeom prst="rect">
            <a:avLst/>
          </a:prstGeom>
          <a:noFill/>
          <a:ln/>
        </p:spPr>
        <p:txBody>
          <a:bodyPr wrap="square" lIns="0" tIns="0" rIns="0" bIns="0" rtlCol="0" anchor="ctr"/>
          <a:lstStyle/>
          <a:p>
            <a:pPr indent="0" marL="0">
              <a:buNone/>
            </a:pPr>
            <a:r>
              <a:rPr lang="en-US" sz="1200" b="1" dirty="0">
                <a:solidFill>
                  <a:srgbClr val="E0E0E0"/>
                </a:solidFill>
                <a:latin typeface="Georgia" pitchFamily="34" charset="0"/>
                <a:ea typeface="Georgia" pitchFamily="34" charset="-122"/>
                <a:cs typeface="Georgia" pitchFamily="34" charset="-120"/>
              </a:rPr>
              <a:t>FIRST ATTEMPT REPELLED</a:t>
            </a:r>
            <a:endParaRPr lang="en-US" sz="1200" dirty="0"/>
          </a:p>
        </p:txBody>
      </p:sp>
      <p:sp>
        <p:nvSpPr>
          <p:cNvPr id="9" name="Shape 7"/>
          <p:cNvSpPr/>
          <p:nvPr/>
        </p:nvSpPr>
        <p:spPr>
          <a:xfrm>
            <a:off x="502920" y="1920240"/>
            <a:ext cx="2377440" cy="0"/>
          </a:xfrm>
          <a:prstGeom prst="line">
            <a:avLst/>
          </a:prstGeom>
          <a:noFill/>
          <a:ln w="10160">
            <a:solidFill>
              <a:srgbClr val="551111"/>
            </a:solidFill>
            <a:prstDash val="solid"/>
          </a:ln>
        </p:spPr>
      </p:sp>
      <p:sp>
        <p:nvSpPr>
          <p:cNvPr id="10" name="Text 8"/>
          <p:cNvSpPr/>
          <p:nvPr/>
        </p:nvSpPr>
        <p:spPr>
          <a:xfrm>
            <a:off x="502920" y="2029968"/>
            <a:ext cx="2377440" cy="2651760"/>
          </a:xfrm>
          <a:prstGeom prst="rect">
            <a:avLst/>
          </a:prstGeom>
          <a:noFill/>
          <a:ln/>
        </p:spPr>
        <p:txBody>
          <a:bodyPr wrap="square" lIns="0" tIns="0" rIns="0" bIns="0" rtlCol="0" anchor="t"/>
          <a:lstStyle/>
          <a:p>
            <a:pPr algn="l" indent="0" marL="0">
              <a:buNone/>
            </a:pPr>
            <a:r>
              <a:rPr lang="en-US" sz="950" dirty="0">
                <a:solidFill>
                  <a:srgbClr val="E0E0E0"/>
                </a:solidFill>
              </a:rPr>
              <a:t>SMS Gazelle and a second German warship attempt to navigate through the channel at Fort San Carlos into Lake Maracaibo. The Venezuelan garrison opens cannon fire and repels the attempt. The German ships fall back.</a:t>
            </a:r>
            <a:endParaRPr lang="en-US" sz="950" dirty="0"/>
          </a:p>
        </p:txBody>
      </p:sp>
      <p:sp>
        <p:nvSpPr>
          <p:cNvPr id="11" name="Shape 9"/>
          <p:cNvSpPr/>
          <p:nvPr/>
        </p:nvSpPr>
        <p:spPr>
          <a:xfrm>
            <a:off x="3200400" y="1005840"/>
            <a:ext cx="2651760" cy="3749040"/>
          </a:xfrm>
          <a:prstGeom prst="rect">
            <a:avLst/>
          </a:prstGeom>
          <a:solidFill>
            <a:srgbClr val="180A0A"/>
          </a:solidFill>
          <a:ln/>
          <a:effectLst>
            <a:outerShdw sx="100000" sy="100000" kx="0" ky="0" algn="bl" rotWithShape="0" blurRad="101600" dist="38100" dir="8100000">
              <a:srgbClr val="000000">
                <a:alpha val="30000"/>
              </a:srgbClr>
            </a:outerShdw>
          </a:effectLst>
        </p:spPr>
      </p:sp>
      <p:sp>
        <p:nvSpPr>
          <p:cNvPr id="12" name="Shape 10"/>
          <p:cNvSpPr/>
          <p:nvPr/>
        </p:nvSpPr>
        <p:spPr>
          <a:xfrm>
            <a:off x="3200400" y="1005840"/>
            <a:ext cx="2651760" cy="45720"/>
          </a:xfrm>
          <a:prstGeom prst="rect">
            <a:avLst/>
          </a:prstGeom>
          <a:solidFill>
            <a:srgbClr val="CC3333"/>
          </a:solidFill>
          <a:ln/>
        </p:spPr>
      </p:sp>
      <p:sp>
        <p:nvSpPr>
          <p:cNvPr id="13" name="Text 11"/>
          <p:cNvSpPr/>
          <p:nvPr/>
        </p:nvSpPr>
        <p:spPr>
          <a:xfrm>
            <a:off x="3337560" y="1078992"/>
            <a:ext cx="2377440" cy="256032"/>
          </a:xfrm>
          <a:prstGeom prst="rect">
            <a:avLst/>
          </a:prstGeom>
          <a:noFill/>
          <a:ln/>
        </p:spPr>
        <p:txBody>
          <a:bodyPr wrap="square" lIns="0" tIns="0" rIns="0" bIns="0" rtlCol="0" anchor="ctr"/>
          <a:lstStyle/>
          <a:p>
            <a:pPr indent="0" marL="0">
              <a:buNone/>
            </a:pPr>
            <a:r>
              <a:rPr lang="en-US" sz="850" b="1" spc="100" kern="0" dirty="0">
                <a:solidFill>
                  <a:srgbClr val="CC3333"/>
                </a:solidFill>
              </a:rPr>
              <a:t>JAN 20, 1903</a:t>
            </a:r>
            <a:endParaRPr lang="en-US" sz="850" dirty="0"/>
          </a:p>
        </p:txBody>
      </p:sp>
      <p:sp>
        <p:nvSpPr>
          <p:cNvPr id="14" name="Text 12"/>
          <p:cNvSpPr/>
          <p:nvPr/>
        </p:nvSpPr>
        <p:spPr>
          <a:xfrm>
            <a:off x="3337560" y="1371600"/>
            <a:ext cx="2377440" cy="502920"/>
          </a:xfrm>
          <a:prstGeom prst="rect">
            <a:avLst/>
          </a:prstGeom>
          <a:noFill/>
          <a:ln/>
        </p:spPr>
        <p:txBody>
          <a:bodyPr wrap="square" lIns="0" tIns="0" rIns="0" bIns="0" rtlCol="0" anchor="ctr"/>
          <a:lstStyle/>
          <a:p>
            <a:pPr indent="0" marL="0">
              <a:buNone/>
            </a:pPr>
            <a:r>
              <a:rPr lang="en-US" sz="1200" b="1" dirty="0">
                <a:solidFill>
                  <a:srgbClr val="E0E0E0"/>
                </a:solidFill>
                <a:latin typeface="Georgia" pitchFamily="34" charset="0"/>
                <a:ea typeface="Georgia" pitchFamily="34" charset="-122"/>
                <a:cs typeface="Georgia" pitchFamily="34" charset="-120"/>
              </a:rPr>
              <a:t>EIGHT HOURS OF BOMBARDMENT</a:t>
            </a:r>
            <a:endParaRPr lang="en-US" sz="1200" dirty="0"/>
          </a:p>
        </p:txBody>
      </p:sp>
      <p:sp>
        <p:nvSpPr>
          <p:cNvPr id="15" name="Shape 13"/>
          <p:cNvSpPr/>
          <p:nvPr/>
        </p:nvSpPr>
        <p:spPr>
          <a:xfrm>
            <a:off x="3337560" y="1920240"/>
            <a:ext cx="2377440" cy="0"/>
          </a:xfrm>
          <a:prstGeom prst="line">
            <a:avLst/>
          </a:prstGeom>
          <a:noFill/>
          <a:ln w="10160">
            <a:solidFill>
              <a:srgbClr val="551111"/>
            </a:solidFill>
            <a:prstDash val="solid"/>
          </a:ln>
        </p:spPr>
      </p:sp>
      <p:sp>
        <p:nvSpPr>
          <p:cNvPr id="16" name="Text 14"/>
          <p:cNvSpPr/>
          <p:nvPr/>
        </p:nvSpPr>
        <p:spPr>
          <a:xfrm>
            <a:off x="3337560" y="2029968"/>
            <a:ext cx="2377440" cy="2651760"/>
          </a:xfrm>
          <a:prstGeom prst="rect">
            <a:avLst/>
          </a:prstGeom>
          <a:noFill/>
          <a:ln/>
        </p:spPr>
        <p:txBody>
          <a:bodyPr wrap="square" lIns="0" tIns="0" rIns="0" bIns="0" rtlCol="0" anchor="t"/>
          <a:lstStyle/>
          <a:p>
            <a:pPr algn="l" indent="0" marL="0">
              <a:buNone/>
            </a:pPr>
            <a:r>
              <a:rPr lang="en-US" sz="950" dirty="0">
                <a:solidFill>
                  <a:srgbClr val="E0E0E0"/>
                </a:solidFill>
              </a:rPr>
              <a:t>SMS Vineta — a protected cruiser of the Imperial German Navy — arrives from Puerto Cabello. She opens sustained, continuous bombardment of Fort San Carlos. Eight straight hours. The shells overshoot the fort and reach the adjacent port town.</a:t>
            </a:r>
            <a:endParaRPr lang="en-US" sz="950" dirty="0"/>
          </a:p>
        </p:txBody>
      </p:sp>
      <p:sp>
        <p:nvSpPr>
          <p:cNvPr id="17" name="Shape 15"/>
          <p:cNvSpPr/>
          <p:nvPr/>
        </p:nvSpPr>
        <p:spPr>
          <a:xfrm>
            <a:off x="6035040" y="1005840"/>
            <a:ext cx="2651760" cy="3749040"/>
          </a:xfrm>
          <a:prstGeom prst="rect">
            <a:avLst/>
          </a:prstGeom>
          <a:solidFill>
            <a:srgbClr val="180A0A"/>
          </a:solidFill>
          <a:ln/>
          <a:effectLst>
            <a:outerShdw sx="100000" sy="100000" kx="0" ky="0" algn="bl" rotWithShape="0" blurRad="101600" dist="38100" dir="8100000">
              <a:srgbClr val="000000">
                <a:alpha val="30000"/>
              </a:srgbClr>
            </a:outerShdw>
          </a:effectLst>
        </p:spPr>
      </p:sp>
      <p:sp>
        <p:nvSpPr>
          <p:cNvPr id="18" name="Shape 16"/>
          <p:cNvSpPr/>
          <p:nvPr/>
        </p:nvSpPr>
        <p:spPr>
          <a:xfrm>
            <a:off x="6035040" y="1005840"/>
            <a:ext cx="2651760" cy="45720"/>
          </a:xfrm>
          <a:prstGeom prst="rect">
            <a:avLst/>
          </a:prstGeom>
          <a:solidFill>
            <a:srgbClr val="CC3333"/>
          </a:solidFill>
          <a:ln/>
        </p:spPr>
      </p:sp>
      <p:sp>
        <p:nvSpPr>
          <p:cNvPr id="19" name="Text 17"/>
          <p:cNvSpPr/>
          <p:nvPr/>
        </p:nvSpPr>
        <p:spPr>
          <a:xfrm>
            <a:off x="6172200" y="1078992"/>
            <a:ext cx="2377440" cy="256032"/>
          </a:xfrm>
          <a:prstGeom prst="rect">
            <a:avLst/>
          </a:prstGeom>
          <a:noFill/>
          <a:ln/>
        </p:spPr>
        <p:txBody>
          <a:bodyPr wrap="square" lIns="0" tIns="0" rIns="0" bIns="0" rtlCol="0" anchor="ctr"/>
          <a:lstStyle/>
          <a:p>
            <a:pPr indent="0" marL="0">
              <a:buNone/>
            </a:pPr>
            <a:r>
              <a:rPr lang="en-US" sz="850" b="1" spc="100" kern="0" dirty="0">
                <a:solidFill>
                  <a:srgbClr val="CC3333"/>
                </a:solidFill>
              </a:rPr>
              <a:t>THE TOLL</a:t>
            </a:r>
            <a:endParaRPr lang="en-US" sz="850" dirty="0"/>
          </a:p>
        </p:txBody>
      </p:sp>
      <p:sp>
        <p:nvSpPr>
          <p:cNvPr id="20" name="Text 18"/>
          <p:cNvSpPr/>
          <p:nvPr/>
        </p:nvSpPr>
        <p:spPr>
          <a:xfrm>
            <a:off x="6172200" y="1371600"/>
            <a:ext cx="2377440" cy="502920"/>
          </a:xfrm>
          <a:prstGeom prst="rect">
            <a:avLst/>
          </a:prstGeom>
          <a:noFill/>
          <a:ln/>
        </p:spPr>
        <p:txBody>
          <a:bodyPr wrap="square" lIns="0" tIns="0" rIns="0" bIns="0" rtlCol="0" anchor="ctr"/>
          <a:lstStyle/>
          <a:p>
            <a:pPr indent="0" marL="0">
              <a:buNone/>
            </a:pPr>
            <a:r>
              <a:rPr lang="en-US" sz="1200" b="1" dirty="0">
                <a:solidFill>
                  <a:srgbClr val="E0E0E0"/>
                </a:solidFill>
                <a:latin typeface="Georgia" pitchFamily="34" charset="0"/>
                <a:ea typeface="Georgia" pitchFamily="34" charset="-122"/>
                <a:cs typeface="Georgia" pitchFamily="34" charset="-120"/>
              </a:rPr>
              <a:t>25–40 VENEZUELANS KILLED</a:t>
            </a:r>
            <a:endParaRPr lang="en-US" sz="1200" dirty="0"/>
          </a:p>
        </p:txBody>
      </p:sp>
      <p:sp>
        <p:nvSpPr>
          <p:cNvPr id="21" name="Shape 19"/>
          <p:cNvSpPr/>
          <p:nvPr/>
        </p:nvSpPr>
        <p:spPr>
          <a:xfrm>
            <a:off x="6172200" y="1920240"/>
            <a:ext cx="2377440" cy="0"/>
          </a:xfrm>
          <a:prstGeom prst="line">
            <a:avLst/>
          </a:prstGeom>
          <a:noFill/>
          <a:ln w="10160">
            <a:solidFill>
              <a:srgbClr val="551111"/>
            </a:solidFill>
            <a:prstDash val="solid"/>
          </a:ln>
        </p:spPr>
      </p:sp>
      <p:sp>
        <p:nvSpPr>
          <p:cNvPr id="22" name="Text 20"/>
          <p:cNvSpPr/>
          <p:nvPr/>
        </p:nvSpPr>
        <p:spPr>
          <a:xfrm>
            <a:off x="6172200" y="2029968"/>
            <a:ext cx="2377440" cy="2651760"/>
          </a:xfrm>
          <a:prstGeom prst="rect">
            <a:avLst/>
          </a:prstGeom>
          <a:noFill/>
          <a:ln/>
        </p:spPr>
        <p:txBody>
          <a:bodyPr wrap="square" lIns="0" tIns="0" rIns="0" bIns="0" rtlCol="0" anchor="t"/>
          <a:lstStyle/>
          <a:p>
            <a:pPr algn="l" indent="0" marL="0">
              <a:buNone/>
            </a:pPr>
            <a:r>
              <a:rPr lang="en-US" sz="950" dirty="0">
                <a:solidFill>
                  <a:srgbClr val="E0E0E0"/>
                </a:solidFill>
              </a:rPr>
              <a:t>Civilian deaths in the port: 25 to 40 confirmed. The fort garrison sustains casualties. No German sailors are harmed. A sovereign nation's population is shelled for the non-payment of commercial debt. The United States Navy is 1,100 miles away at Culebra — watching.</a:t>
            </a:r>
            <a:endParaRPr lang="en-US" sz="950" dirty="0"/>
          </a:p>
        </p:txBody>
      </p:sp>
      <p:sp>
        <p:nvSpPr>
          <p:cNvPr id="23" name="Shape 21"/>
          <p:cNvSpPr/>
          <p:nvPr/>
        </p:nvSpPr>
        <p:spPr>
          <a:xfrm>
            <a:off x="365760" y="4160520"/>
            <a:ext cx="8412480" cy="640080"/>
          </a:xfrm>
          <a:prstGeom prst="rect">
            <a:avLst/>
          </a:prstGeom>
          <a:solidFill>
            <a:srgbClr val="1A0505"/>
          </a:solidFill>
          <a:ln/>
          <a:effectLst>
            <a:outerShdw sx="100000" sy="100000" kx="0" ky="0" algn="bl" rotWithShape="0" blurRad="101600" dist="38100" dir="8100000">
              <a:srgbClr val="000000">
                <a:alpha val="30000"/>
              </a:srgbClr>
            </a:outerShdw>
          </a:effectLst>
        </p:spPr>
      </p:sp>
      <p:sp>
        <p:nvSpPr>
          <p:cNvPr id="24" name="Shape 22"/>
          <p:cNvSpPr/>
          <p:nvPr/>
        </p:nvSpPr>
        <p:spPr>
          <a:xfrm>
            <a:off x="365760" y="4160520"/>
            <a:ext cx="8412480" cy="36576"/>
          </a:xfrm>
          <a:prstGeom prst="rect">
            <a:avLst/>
          </a:prstGeom>
          <a:solidFill>
            <a:srgbClr val="CC3333"/>
          </a:solidFill>
          <a:ln/>
        </p:spPr>
      </p:sp>
      <p:sp>
        <p:nvSpPr>
          <p:cNvPr id="25" name="Text 23"/>
          <p:cNvSpPr/>
          <p:nvPr/>
        </p:nvSpPr>
        <p:spPr>
          <a:xfrm>
            <a:off x="566928" y="4224528"/>
            <a:ext cx="8046720" cy="530352"/>
          </a:xfrm>
          <a:prstGeom prst="rect">
            <a:avLst/>
          </a:prstGeom>
          <a:noFill/>
          <a:ln/>
        </p:spPr>
        <p:txBody>
          <a:bodyPr wrap="square" lIns="0" tIns="0" rIns="0" bIns="0" rtlCol="0" anchor="ctr"/>
          <a:lstStyle/>
          <a:p>
            <a:pPr algn="ctr" indent="0" marL="0">
              <a:buNone/>
            </a:pPr>
            <a:r>
              <a:rPr lang="en-US" sz="1050" i="1" dirty="0">
                <a:solidFill>
                  <a:srgbClr val="E0E0E0"/>
                </a:solidFill>
              </a:rPr>
              <a:t>Eight hours of sustained naval bombardment. 25–40 Venezuelan civilians killed. Commercial debt collection by artillery. The United States Navy sat at Culebra — 1,100 miles away — and watched.</a:t>
            </a:r>
            <a:endParaRPr lang="en-US" sz="1050" dirty="0"/>
          </a:p>
        </p:txBody>
      </p:sp>
      <p:sp>
        <p:nvSpPr>
          <p:cNvPr id="26" name="Text 24"/>
          <p:cNvSpPr/>
          <p:nvPr/>
        </p:nvSpPr>
        <p:spPr>
          <a:xfrm>
            <a:off x="365760" y="4873752"/>
            <a:ext cx="8412480" cy="201168"/>
          </a:xfrm>
          <a:prstGeom prst="rect">
            <a:avLst/>
          </a:prstGeom>
          <a:noFill/>
          <a:ln/>
        </p:spPr>
        <p:txBody>
          <a:bodyPr wrap="square" lIns="0" tIns="0" rIns="0" bIns="0" rtlCol="0" anchor="ctr"/>
          <a:lstStyle/>
          <a:p>
            <a:pPr algn="l" indent="0" marL="0">
              <a:buNone/>
            </a:pPr>
            <a:r>
              <a:rPr lang="en-US" sz="750" dirty="0">
                <a:solidFill>
                  <a:srgbClr val="886666"/>
                </a:solidFill>
              </a:rPr>
              <a:t>EVIDENTIARY TIER: FACT  |  Source: Bombardment of Fort San Carlos — Wikipedia; Venezuelan Crisis of 1902–1903</a:t>
            </a:r>
            <a:endParaRPr lang="en-US" sz="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1520"/>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AF37"/>
          </a:solidFill>
          <a:ln/>
        </p:spPr>
      </p:sp>
      <p:sp>
        <p:nvSpPr>
          <p:cNvPr id="3" name="Text 1"/>
          <p:cNvSpPr/>
          <p:nvPr/>
        </p:nvSpPr>
        <p:spPr>
          <a:xfrm>
            <a:off x="457200" y="164592"/>
            <a:ext cx="8229600" cy="438912"/>
          </a:xfrm>
          <a:prstGeom prst="rect">
            <a:avLst/>
          </a:prstGeom>
          <a:noFill/>
          <a:ln/>
        </p:spPr>
        <p:txBody>
          <a:bodyPr wrap="square" lIns="0" tIns="0" rIns="0" bIns="0" rtlCol="0" anchor="ctr"/>
          <a:lstStyle/>
          <a:p>
            <a:pPr indent="0" marL="0">
              <a:buNone/>
            </a:pPr>
            <a:r>
              <a:rPr lang="en-US" sz="2800" b="1" dirty="0">
                <a:solidFill>
                  <a:srgbClr val="D4AF37"/>
                </a:solidFill>
                <a:latin typeface="Georgia" pitchFamily="34" charset="0"/>
                <a:ea typeface="Georgia" pitchFamily="34" charset="-122"/>
                <a:cs typeface="Georgia" pitchFamily="34" charset="-120"/>
              </a:rPr>
              <a:t>THE HAGUE TRIBUNAL</a:t>
            </a:r>
            <a:endParaRPr lang="en-US" sz="2800" dirty="0"/>
          </a:p>
        </p:txBody>
      </p:sp>
      <p:sp>
        <p:nvSpPr>
          <p:cNvPr id="4" name="Text 2"/>
          <p:cNvSpPr/>
          <p:nvPr/>
        </p:nvSpPr>
        <p:spPr>
          <a:xfrm>
            <a:off x="457200" y="621792"/>
            <a:ext cx="8229600" cy="256032"/>
          </a:xfrm>
          <a:prstGeom prst="rect">
            <a:avLst/>
          </a:prstGeom>
          <a:noFill/>
          <a:ln/>
        </p:spPr>
        <p:txBody>
          <a:bodyPr wrap="square" lIns="0" tIns="0" rIns="0" bIns="0" rtlCol="0" anchor="ctr"/>
          <a:lstStyle/>
          <a:p>
            <a:pPr indent="0" marL="0">
              <a:buNone/>
            </a:pPr>
            <a:r>
              <a:rPr lang="en-US" sz="1000" i="1" dirty="0">
                <a:solidFill>
                  <a:srgbClr val="A89968"/>
                </a:solidFill>
              </a:rPr>
              <a:t>Permanent Court of Arbitration · Sessions: Oct 1 – Nov 13, 1903 · Award Signed: February 22, 1904</a:t>
            </a:r>
            <a:endParaRPr lang="en-US" sz="1000" dirty="0"/>
          </a:p>
        </p:txBody>
      </p:sp>
      <p:sp>
        <p:nvSpPr>
          <p:cNvPr id="5" name="Shape 3"/>
          <p:cNvSpPr/>
          <p:nvPr/>
        </p:nvSpPr>
        <p:spPr>
          <a:xfrm>
            <a:off x="365760" y="960120"/>
            <a:ext cx="2697480" cy="384048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6" name="Shape 4"/>
          <p:cNvSpPr/>
          <p:nvPr/>
        </p:nvSpPr>
        <p:spPr>
          <a:xfrm>
            <a:off x="365760" y="960120"/>
            <a:ext cx="50292" cy="3840480"/>
          </a:xfrm>
          <a:prstGeom prst="rect">
            <a:avLst/>
          </a:prstGeom>
          <a:solidFill>
            <a:srgbClr val="D4AF37"/>
          </a:solidFill>
          <a:ln/>
        </p:spPr>
      </p:sp>
      <p:sp>
        <p:nvSpPr>
          <p:cNvPr id="7" name="Shape 5"/>
          <p:cNvSpPr/>
          <p:nvPr/>
        </p:nvSpPr>
        <p:spPr>
          <a:xfrm>
            <a:off x="868680" y="1051560"/>
            <a:ext cx="1691640" cy="1463040"/>
          </a:xfrm>
          <a:prstGeom prst="rect">
            <a:avLst/>
          </a:prstGeom>
          <a:solidFill>
            <a:srgbClr val="1A1500"/>
          </a:solidFill>
          <a:ln/>
        </p:spPr>
      </p:sp>
      <p:sp>
        <p:nvSpPr>
          <p:cNvPr id="8" name="Shape 6"/>
          <p:cNvSpPr/>
          <p:nvPr/>
        </p:nvSpPr>
        <p:spPr>
          <a:xfrm>
            <a:off x="868680" y="1051560"/>
            <a:ext cx="1691640" cy="1463040"/>
          </a:xfrm>
          <a:prstGeom prst="rect">
            <a:avLst/>
          </a:prstGeom>
          <a:solidFill>
            <a:srgbClr val="A89968">
              <a:alpha val="12000"/>
            </a:srgbClr>
          </a:solidFill>
          <a:ln/>
        </p:spPr>
      </p:sp>
      <p:sp>
        <p:nvSpPr>
          <p:cNvPr id="9" name="Text 7"/>
          <p:cNvSpPr/>
          <p:nvPr/>
        </p:nvSpPr>
        <p:spPr>
          <a:xfrm>
            <a:off x="868680" y="1325880"/>
            <a:ext cx="1691640" cy="777240"/>
          </a:xfrm>
          <a:prstGeom prst="rect">
            <a:avLst/>
          </a:prstGeom>
          <a:noFill/>
          <a:ln/>
        </p:spPr>
        <p:txBody>
          <a:bodyPr wrap="square" lIns="0" tIns="0" rIns="0" bIns="0" rtlCol="0" anchor="ctr"/>
          <a:lstStyle/>
          <a:p>
            <a:pPr algn="ctr" indent="0" marL="0">
              <a:buNone/>
            </a:pPr>
            <a:r>
              <a:rPr lang="en-US" sz="3800" b="1" dirty="0">
                <a:solidFill>
                  <a:srgbClr val="D4AF37"/>
                </a:solidFill>
                <a:latin typeface="Georgia" pitchFamily="34" charset="0"/>
                <a:ea typeface="Georgia" pitchFamily="34" charset="-122"/>
                <a:cs typeface="Georgia" pitchFamily="34" charset="-120"/>
              </a:rPr>
              <a:t>FvM</a:t>
            </a:r>
            <a:endParaRPr lang="en-US" sz="3800" dirty="0"/>
          </a:p>
        </p:txBody>
      </p:sp>
      <p:sp>
        <p:nvSpPr>
          <p:cNvPr id="10" name="Text 8"/>
          <p:cNvSpPr/>
          <p:nvPr/>
        </p:nvSpPr>
        <p:spPr>
          <a:xfrm>
            <a:off x="868680" y="2176272"/>
            <a:ext cx="1691640" cy="274320"/>
          </a:xfrm>
          <a:prstGeom prst="rect">
            <a:avLst/>
          </a:prstGeom>
          <a:noFill/>
          <a:ln/>
        </p:spPr>
        <p:txBody>
          <a:bodyPr wrap="square" lIns="0" tIns="0" rIns="0" bIns="0" rtlCol="0" anchor="ctr"/>
          <a:lstStyle/>
          <a:p>
            <a:pPr algn="ctr" indent="0" marL="0">
              <a:buNone/>
            </a:pPr>
            <a:r>
              <a:rPr lang="en-US" sz="550" i="1" dirty="0">
                <a:solidFill>
                  <a:srgbClr val="A89968"/>
                </a:solidFill>
              </a:rPr>
              <a:t>PHOTOGRAPH SOURCED</a:t>
            </a:r>
            <a:endParaRPr lang="en-US" sz="550" dirty="0"/>
          </a:p>
          <a:p>
            <a:pPr algn="ctr" indent="0" marL="0">
              <a:buNone/>
            </a:pPr>
            <a:r>
              <a:rPr lang="en-US" sz="550" i="1" dirty="0">
                <a:solidFill>
                  <a:srgbClr val="A89968"/>
                </a:solidFill>
              </a:rPr>
              <a:t>VIA PRIMARY ARCHIVES</a:t>
            </a:r>
            <a:endParaRPr lang="en-US" sz="550" dirty="0"/>
          </a:p>
        </p:txBody>
      </p:sp>
      <p:sp>
        <p:nvSpPr>
          <p:cNvPr id="11" name="Text 9"/>
          <p:cNvSpPr/>
          <p:nvPr/>
        </p:nvSpPr>
        <p:spPr>
          <a:xfrm>
            <a:off x="475488" y="2606040"/>
            <a:ext cx="2468880" cy="347472"/>
          </a:xfrm>
          <a:prstGeom prst="rect">
            <a:avLst/>
          </a:prstGeom>
          <a:noFill/>
          <a:ln/>
        </p:spPr>
        <p:txBody>
          <a:bodyPr wrap="square" lIns="0" tIns="0" rIns="0" bIns="0" rtlCol="0" anchor="ctr"/>
          <a:lstStyle/>
          <a:p>
            <a:pPr indent="0" marL="0">
              <a:buNone/>
            </a:pPr>
            <a:r>
              <a:rPr lang="en-US" sz="1000" b="1" dirty="0">
                <a:solidFill>
                  <a:srgbClr val="D4AF37"/>
                </a:solidFill>
                <a:latin typeface="Georgia" pitchFamily="34" charset="0"/>
                <a:ea typeface="Georgia" pitchFamily="34" charset="-122"/>
                <a:cs typeface="Georgia" pitchFamily="34" charset="-120"/>
              </a:rPr>
              <a:t>Friedrich von Martens</a:t>
            </a:r>
            <a:endParaRPr lang="en-US" sz="1000" dirty="0"/>
          </a:p>
        </p:txBody>
      </p:sp>
      <p:sp>
        <p:nvSpPr>
          <p:cNvPr id="12" name="Text 10"/>
          <p:cNvSpPr/>
          <p:nvPr/>
        </p:nvSpPr>
        <p:spPr>
          <a:xfrm>
            <a:off x="475488" y="2962656"/>
            <a:ext cx="2468880" cy="219456"/>
          </a:xfrm>
          <a:prstGeom prst="rect">
            <a:avLst/>
          </a:prstGeom>
          <a:noFill/>
          <a:ln/>
        </p:spPr>
        <p:txBody>
          <a:bodyPr wrap="square" lIns="0" tIns="0" rIns="0" bIns="0" rtlCol="0" anchor="ctr"/>
          <a:lstStyle/>
          <a:p>
            <a:pPr indent="0" marL="0">
              <a:buNone/>
            </a:pPr>
            <a:r>
              <a:rPr lang="en-US" sz="750" b="1" spc="100" kern="0" dirty="0">
                <a:solidFill>
                  <a:srgbClr val="A89968"/>
                </a:solidFill>
              </a:rPr>
              <a:t>1845 – 1909  ·  RUSSIA</a:t>
            </a:r>
            <a:endParaRPr lang="en-US" sz="750" dirty="0"/>
          </a:p>
        </p:txBody>
      </p:sp>
      <p:sp>
        <p:nvSpPr>
          <p:cNvPr id="13" name="Shape 11"/>
          <p:cNvSpPr/>
          <p:nvPr/>
        </p:nvSpPr>
        <p:spPr>
          <a:xfrm>
            <a:off x="475488" y="3200400"/>
            <a:ext cx="2468880" cy="0"/>
          </a:xfrm>
          <a:prstGeom prst="line">
            <a:avLst/>
          </a:prstGeom>
          <a:noFill/>
          <a:ln w="6350">
            <a:solidFill>
              <a:srgbClr val="A89968"/>
            </a:solidFill>
            <a:prstDash val="dash"/>
          </a:ln>
        </p:spPr>
      </p:sp>
      <p:sp>
        <p:nvSpPr>
          <p:cNvPr id="14" name="Text 12"/>
          <p:cNvSpPr/>
          <p:nvPr/>
        </p:nvSpPr>
        <p:spPr>
          <a:xfrm>
            <a:off x="475488" y="3264408"/>
            <a:ext cx="2468880" cy="804672"/>
          </a:xfrm>
          <a:prstGeom prst="rect">
            <a:avLst/>
          </a:prstGeom>
          <a:noFill/>
          <a:ln/>
        </p:spPr>
        <p:txBody>
          <a:bodyPr wrap="square" lIns="0" tIns="0" rIns="0" bIns="0" rtlCol="0" anchor="t"/>
          <a:lstStyle/>
          <a:p>
            <a:pPr algn="l" indent="0" marL="0">
              <a:buNone/>
            </a:pPr>
            <a:r>
              <a:rPr lang="en-US" sz="800" dirty="0">
                <a:solidFill>
                  <a:srgbClr val="E0E0E0"/>
                </a:solidFill>
              </a:rPr>
              <a:t>International jurist. Architect of The Hague Conventions. Author of the Martens Clause on the laws of war. Russia's supreme authority in international arbitration. Served on the first Hague Peace Conference (1899).</a:t>
            </a:r>
            <a:endParaRPr lang="en-US" sz="800" dirty="0"/>
          </a:p>
        </p:txBody>
      </p:sp>
      <p:sp>
        <p:nvSpPr>
          <p:cNvPr id="15" name="Text 13"/>
          <p:cNvSpPr/>
          <p:nvPr/>
        </p:nvSpPr>
        <p:spPr>
          <a:xfrm>
            <a:off x="475488" y="4096512"/>
            <a:ext cx="2468880" cy="640080"/>
          </a:xfrm>
          <a:prstGeom prst="rect">
            <a:avLst/>
          </a:prstGeom>
          <a:noFill/>
          <a:ln/>
        </p:spPr>
        <p:txBody>
          <a:bodyPr wrap="square" lIns="0" tIns="0" rIns="0" bIns="0" rtlCol="0" anchor="t"/>
          <a:lstStyle/>
          <a:p>
            <a:pPr algn="l" indent="0" marL="0">
              <a:buNone/>
            </a:pPr>
            <a:r>
              <a:rPr lang="en-US" sz="750" i="1" dirty="0">
                <a:solidFill>
                  <a:srgbClr val="A89968"/>
                </a:solidFill>
              </a:rPr>
              <a:t>Positioned Russia as neutral legal arbiter in Atlantic affairs. The ruling established Hague precedent favorable to creditor-states — a framework Russia would leverage for decades.</a:t>
            </a:r>
            <a:endParaRPr lang="en-US" sz="750" dirty="0"/>
          </a:p>
        </p:txBody>
      </p:sp>
      <p:sp>
        <p:nvSpPr>
          <p:cNvPr id="16" name="Shape 14"/>
          <p:cNvSpPr/>
          <p:nvPr/>
        </p:nvSpPr>
        <p:spPr>
          <a:xfrm>
            <a:off x="3200400" y="960120"/>
            <a:ext cx="2697480" cy="384048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17" name="Shape 15"/>
          <p:cNvSpPr/>
          <p:nvPr/>
        </p:nvSpPr>
        <p:spPr>
          <a:xfrm>
            <a:off x="3200400" y="960120"/>
            <a:ext cx="50292" cy="3840480"/>
          </a:xfrm>
          <a:prstGeom prst="rect">
            <a:avLst/>
          </a:prstGeom>
          <a:solidFill>
            <a:srgbClr val="D4AF37"/>
          </a:solidFill>
          <a:ln/>
        </p:spPr>
      </p:sp>
      <p:sp>
        <p:nvSpPr>
          <p:cNvPr id="18" name="Shape 16"/>
          <p:cNvSpPr/>
          <p:nvPr/>
        </p:nvSpPr>
        <p:spPr>
          <a:xfrm>
            <a:off x="3703320" y="1051560"/>
            <a:ext cx="1691640" cy="1463040"/>
          </a:xfrm>
          <a:prstGeom prst="rect">
            <a:avLst/>
          </a:prstGeom>
          <a:solidFill>
            <a:srgbClr val="0F1A10"/>
          </a:solidFill>
          <a:ln/>
        </p:spPr>
      </p:sp>
      <p:sp>
        <p:nvSpPr>
          <p:cNvPr id="19" name="Shape 17"/>
          <p:cNvSpPr/>
          <p:nvPr/>
        </p:nvSpPr>
        <p:spPr>
          <a:xfrm>
            <a:off x="3703320" y="1051560"/>
            <a:ext cx="1691640" cy="1463040"/>
          </a:xfrm>
          <a:prstGeom prst="rect">
            <a:avLst/>
          </a:prstGeom>
          <a:solidFill>
            <a:srgbClr val="A89968">
              <a:alpha val="12000"/>
            </a:srgbClr>
          </a:solidFill>
          <a:ln/>
        </p:spPr>
      </p:sp>
      <p:sp>
        <p:nvSpPr>
          <p:cNvPr id="20" name="Text 18"/>
          <p:cNvSpPr/>
          <p:nvPr/>
        </p:nvSpPr>
        <p:spPr>
          <a:xfrm>
            <a:off x="3703320" y="1325880"/>
            <a:ext cx="1691640" cy="777240"/>
          </a:xfrm>
          <a:prstGeom prst="rect">
            <a:avLst/>
          </a:prstGeom>
          <a:noFill/>
          <a:ln/>
        </p:spPr>
        <p:txBody>
          <a:bodyPr wrap="square" lIns="0" tIns="0" rIns="0" bIns="0" rtlCol="0" anchor="ctr"/>
          <a:lstStyle/>
          <a:p>
            <a:pPr algn="ctr" indent="0" marL="0">
              <a:buNone/>
            </a:pPr>
            <a:r>
              <a:rPr lang="en-US" sz="3800" b="1" dirty="0">
                <a:solidFill>
                  <a:srgbClr val="D4AF37"/>
                </a:solidFill>
                <a:latin typeface="Georgia" pitchFamily="34" charset="0"/>
                <a:ea typeface="Georgia" pitchFamily="34" charset="-122"/>
                <a:cs typeface="Georgia" pitchFamily="34" charset="-120"/>
              </a:rPr>
              <a:t>HL</a:t>
            </a:r>
            <a:endParaRPr lang="en-US" sz="3800" dirty="0"/>
          </a:p>
        </p:txBody>
      </p:sp>
      <p:sp>
        <p:nvSpPr>
          <p:cNvPr id="21" name="Text 19"/>
          <p:cNvSpPr/>
          <p:nvPr/>
        </p:nvSpPr>
        <p:spPr>
          <a:xfrm>
            <a:off x="3703320" y="2176272"/>
            <a:ext cx="1691640" cy="274320"/>
          </a:xfrm>
          <a:prstGeom prst="rect">
            <a:avLst/>
          </a:prstGeom>
          <a:noFill/>
          <a:ln/>
        </p:spPr>
        <p:txBody>
          <a:bodyPr wrap="square" lIns="0" tIns="0" rIns="0" bIns="0" rtlCol="0" anchor="ctr"/>
          <a:lstStyle/>
          <a:p>
            <a:pPr algn="ctr" indent="0" marL="0">
              <a:buNone/>
            </a:pPr>
            <a:r>
              <a:rPr lang="en-US" sz="550" i="1" dirty="0">
                <a:solidFill>
                  <a:srgbClr val="A89968"/>
                </a:solidFill>
              </a:rPr>
              <a:t>PHOTOGRAPH SOURCED</a:t>
            </a:r>
            <a:endParaRPr lang="en-US" sz="550" dirty="0"/>
          </a:p>
          <a:p>
            <a:pPr algn="ctr" indent="0" marL="0">
              <a:buNone/>
            </a:pPr>
            <a:r>
              <a:rPr lang="en-US" sz="550" i="1" dirty="0">
                <a:solidFill>
                  <a:srgbClr val="A89968"/>
                </a:solidFill>
              </a:rPr>
              <a:t>VIA PRIMARY ARCHIVES</a:t>
            </a:r>
            <a:endParaRPr lang="en-US" sz="550" dirty="0"/>
          </a:p>
        </p:txBody>
      </p:sp>
      <p:sp>
        <p:nvSpPr>
          <p:cNvPr id="22" name="Text 20"/>
          <p:cNvSpPr/>
          <p:nvPr/>
        </p:nvSpPr>
        <p:spPr>
          <a:xfrm>
            <a:off x="3310128" y="2606040"/>
            <a:ext cx="2468880" cy="347472"/>
          </a:xfrm>
          <a:prstGeom prst="rect">
            <a:avLst/>
          </a:prstGeom>
          <a:noFill/>
          <a:ln/>
        </p:spPr>
        <p:txBody>
          <a:bodyPr wrap="square" lIns="0" tIns="0" rIns="0" bIns="0" rtlCol="0" anchor="ctr"/>
          <a:lstStyle/>
          <a:p>
            <a:pPr indent="0" marL="0">
              <a:buNone/>
            </a:pPr>
            <a:r>
              <a:rPr lang="en-US" sz="1000" b="1" dirty="0">
                <a:solidFill>
                  <a:srgbClr val="D4AF37"/>
                </a:solidFill>
                <a:latin typeface="Georgia" pitchFamily="34" charset="0"/>
                <a:ea typeface="Georgia" pitchFamily="34" charset="-122"/>
                <a:cs typeface="Georgia" pitchFamily="34" charset="-120"/>
              </a:rPr>
              <a:t>Heinrich Lammasch</a:t>
            </a:r>
            <a:endParaRPr lang="en-US" sz="1000" dirty="0"/>
          </a:p>
        </p:txBody>
      </p:sp>
      <p:sp>
        <p:nvSpPr>
          <p:cNvPr id="23" name="Text 21"/>
          <p:cNvSpPr/>
          <p:nvPr/>
        </p:nvSpPr>
        <p:spPr>
          <a:xfrm>
            <a:off x="3310128" y="2962656"/>
            <a:ext cx="2468880" cy="219456"/>
          </a:xfrm>
          <a:prstGeom prst="rect">
            <a:avLst/>
          </a:prstGeom>
          <a:noFill/>
          <a:ln/>
        </p:spPr>
        <p:txBody>
          <a:bodyPr wrap="square" lIns="0" tIns="0" rIns="0" bIns="0" rtlCol="0" anchor="ctr"/>
          <a:lstStyle/>
          <a:p>
            <a:pPr indent="0" marL="0">
              <a:buNone/>
            </a:pPr>
            <a:r>
              <a:rPr lang="en-US" sz="750" b="1" spc="100" kern="0" dirty="0">
                <a:solidFill>
                  <a:srgbClr val="A89968"/>
                </a:solidFill>
              </a:rPr>
              <a:t>1853 – 1920  ·  AUSTRIA-HUNGARY</a:t>
            </a:r>
            <a:endParaRPr lang="en-US" sz="750" dirty="0"/>
          </a:p>
        </p:txBody>
      </p:sp>
      <p:sp>
        <p:nvSpPr>
          <p:cNvPr id="24" name="Shape 22"/>
          <p:cNvSpPr/>
          <p:nvPr/>
        </p:nvSpPr>
        <p:spPr>
          <a:xfrm>
            <a:off x="3310128" y="3200400"/>
            <a:ext cx="2468880" cy="0"/>
          </a:xfrm>
          <a:prstGeom prst="line">
            <a:avLst/>
          </a:prstGeom>
          <a:noFill/>
          <a:ln w="6350">
            <a:solidFill>
              <a:srgbClr val="A89968"/>
            </a:solidFill>
            <a:prstDash val="dash"/>
          </a:ln>
        </p:spPr>
      </p:sp>
      <p:sp>
        <p:nvSpPr>
          <p:cNvPr id="25" name="Text 23"/>
          <p:cNvSpPr/>
          <p:nvPr/>
        </p:nvSpPr>
        <p:spPr>
          <a:xfrm>
            <a:off x="3310128" y="3264408"/>
            <a:ext cx="2468880" cy="804672"/>
          </a:xfrm>
          <a:prstGeom prst="rect">
            <a:avLst/>
          </a:prstGeom>
          <a:noFill/>
          <a:ln/>
        </p:spPr>
        <p:txBody>
          <a:bodyPr wrap="square" lIns="0" tIns="0" rIns="0" bIns="0" rtlCol="0" anchor="t"/>
          <a:lstStyle/>
          <a:p>
            <a:pPr algn="l" indent="0" marL="0">
              <a:buNone/>
            </a:pPr>
            <a:r>
              <a:rPr lang="en-US" sz="800" dirty="0">
                <a:solidFill>
                  <a:srgbClr val="E0E0E0"/>
                </a:solidFill>
              </a:rPr>
              <a:t>Constitutional and international law professor, University of Vienna. Future last Prime Minister of Austria (1918). Central Europe's most respected jurist of his era.</a:t>
            </a:r>
            <a:endParaRPr lang="en-US" sz="800" dirty="0"/>
          </a:p>
        </p:txBody>
      </p:sp>
      <p:sp>
        <p:nvSpPr>
          <p:cNvPr id="26" name="Text 24"/>
          <p:cNvSpPr/>
          <p:nvPr/>
        </p:nvSpPr>
        <p:spPr>
          <a:xfrm>
            <a:off x="3310128" y="4096512"/>
            <a:ext cx="2468880" cy="640080"/>
          </a:xfrm>
          <a:prstGeom prst="rect">
            <a:avLst/>
          </a:prstGeom>
          <a:noFill/>
          <a:ln/>
        </p:spPr>
        <p:txBody>
          <a:bodyPr wrap="square" lIns="0" tIns="0" rIns="0" bIns="0" rtlCol="0" anchor="t"/>
          <a:lstStyle/>
          <a:p>
            <a:pPr algn="l" indent="0" marL="0">
              <a:buNone/>
            </a:pPr>
            <a:r>
              <a:rPr lang="en-US" sz="750" i="1" dirty="0">
                <a:solidFill>
                  <a:srgbClr val="A89968"/>
                </a:solidFill>
              </a:rPr>
              <a:t>Austria-Hungary held zero financial stake in Venezuelan claims. His appointment gave the tribunal a veneer of neutral continental authority — one voice not tied to any creditor nation.</a:t>
            </a:r>
            <a:endParaRPr lang="en-US" sz="750" dirty="0"/>
          </a:p>
        </p:txBody>
      </p:sp>
      <p:sp>
        <p:nvSpPr>
          <p:cNvPr id="27" name="Shape 25"/>
          <p:cNvSpPr/>
          <p:nvPr/>
        </p:nvSpPr>
        <p:spPr>
          <a:xfrm>
            <a:off x="6035040" y="960120"/>
            <a:ext cx="2697480" cy="384048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28" name="Shape 26"/>
          <p:cNvSpPr/>
          <p:nvPr/>
        </p:nvSpPr>
        <p:spPr>
          <a:xfrm>
            <a:off x="6035040" y="960120"/>
            <a:ext cx="50292" cy="3840480"/>
          </a:xfrm>
          <a:prstGeom prst="rect">
            <a:avLst/>
          </a:prstGeom>
          <a:solidFill>
            <a:srgbClr val="D4AF37"/>
          </a:solidFill>
          <a:ln/>
        </p:spPr>
      </p:sp>
      <p:sp>
        <p:nvSpPr>
          <p:cNvPr id="29" name="Shape 27"/>
          <p:cNvSpPr/>
          <p:nvPr/>
        </p:nvSpPr>
        <p:spPr>
          <a:xfrm>
            <a:off x="6537960" y="1051560"/>
            <a:ext cx="1691640" cy="1463040"/>
          </a:xfrm>
          <a:prstGeom prst="rect">
            <a:avLst/>
          </a:prstGeom>
          <a:solidFill>
            <a:srgbClr val="1A0F10"/>
          </a:solidFill>
          <a:ln/>
        </p:spPr>
      </p:sp>
      <p:sp>
        <p:nvSpPr>
          <p:cNvPr id="30" name="Shape 28"/>
          <p:cNvSpPr/>
          <p:nvPr/>
        </p:nvSpPr>
        <p:spPr>
          <a:xfrm>
            <a:off x="6537960" y="1051560"/>
            <a:ext cx="1691640" cy="1463040"/>
          </a:xfrm>
          <a:prstGeom prst="rect">
            <a:avLst/>
          </a:prstGeom>
          <a:solidFill>
            <a:srgbClr val="A89968">
              <a:alpha val="12000"/>
            </a:srgbClr>
          </a:solidFill>
          <a:ln/>
        </p:spPr>
      </p:sp>
      <p:sp>
        <p:nvSpPr>
          <p:cNvPr id="31" name="Text 29"/>
          <p:cNvSpPr/>
          <p:nvPr/>
        </p:nvSpPr>
        <p:spPr>
          <a:xfrm>
            <a:off x="6537960" y="1325880"/>
            <a:ext cx="1691640" cy="777240"/>
          </a:xfrm>
          <a:prstGeom prst="rect">
            <a:avLst/>
          </a:prstGeom>
          <a:noFill/>
          <a:ln/>
        </p:spPr>
        <p:txBody>
          <a:bodyPr wrap="square" lIns="0" tIns="0" rIns="0" bIns="0" rtlCol="0" anchor="ctr"/>
          <a:lstStyle/>
          <a:p>
            <a:pPr algn="ctr" indent="0" marL="0">
              <a:buNone/>
            </a:pPr>
            <a:r>
              <a:rPr lang="en-US" sz="3800" b="1" dirty="0">
                <a:solidFill>
                  <a:srgbClr val="D4AF37"/>
                </a:solidFill>
                <a:latin typeface="Georgia" pitchFamily="34" charset="0"/>
                <a:ea typeface="Georgia" pitchFamily="34" charset="-122"/>
                <a:cs typeface="Georgia" pitchFamily="34" charset="-120"/>
              </a:rPr>
              <a:t>NM</a:t>
            </a:r>
            <a:endParaRPr lang="en-US" sz="3800" dirty="0"/>
          </a:p>
        </p:txBody>
      </p:sp>
      <p:sp>
        <p:nvSpPr>
          <p:cNvPr id="32" name="Text 30"/>
          <p:cNvSpPr/>
          <p:nvPr/>
        </p:nvSpPr>
        <p:spPr>
          <a:xfrm>
            <a:off x="6537960" y="2176272"/>
            <a:ext cx="1691640" cy="274320"/>
          </a:xfrm>
          <a:prstGeom prst="rect">
            <a:avLst/>
          </a:prstGeom>
          <a:noFill/>
          <a:ln/>
        </p:spPr>
        <p:txBody>
          <a:bodyPr wrap="square" lIns="0" tIns="0" rIns="0" bIns="0" rtlCol="0" anchor="ctr"/>
          <a:lstStyle/>
          <a:p>
            <a:pPr algn="ctr" indent="0" marL="0">
              <a:buNone/>
            </a:pPr>
            <a:r>
              <a:rPr lang="en-US" sz="550" i="1" dirty="0">
                <a:solidFill>
                  <a:srgbClr val="A89968"/>
                </a:solidFill>
              </a:rPr>
              <a:t>PHOTOGRAPH SOURCED</a:t>
            </a:r>
            <a:endParaRPr lang="en-US" sz="550" dirty="0"/>
          </a:p>
          <a:p>
            <a:pPr algn="ctr" indent="0" marL="0">
              <a:buNone/>
            </a:pPr>
            <a:r>
              <a:rPr lang="en-US" sz="550" i="1" dirty="0">
                <a:solidFill>
                  <a:srgbClr val="A89968"/>
                </a:solidFill>
              </a:rPr>
              <a:t>VIA PRIMARY ARCHIVES</a:t>
            </a:r>
            <a:endParaRPr lang="en-US" sz="550" dirty="0"/>
          </a:p>
        </p:txBody>
      </p:sp>
      <p:sp>
        <p:nvSpPr>
          <p:cNvPr id="33" name="Text 31"/>
          <p:cNvSpPr/>
          <p:nvPr/>
        </p:nvSpPr>
        <p:spPr>
          <a:xfrm>
            <a:off x="6144768" y="2606040"/>
            <a:ext cx="2468880" cy="347472"/>
          </a:xfrm>
          <a:prstGeom prst="rect">
            <a:avLst/>
          </a:prstGeom>
          <a:noFill/>
          <a:ln/>
        </p:spPr>
        <p:txBody>
          <a:bodyPr wrap="square" lIns="0" tIns="0" rIns="0" bIns="0" rtlCol="0" anchor="ctr"/>
          <a:lstStyle/>
          <a:p>
            <a:pPr indent="0" marL="0">
              <a:buNone/>
            </a:pPr>
            <a:r>
              <a:rPr lang="en-US" sz="1000" b="1" dirty="0">
                <a:solidFill>
                  <a:srgbClr val="D4AF37"/>
                </a:solidFill>
                <a:latin typeface="Georgia" pitchFamily="34" charset="0"/>
                <a:ea typeface="Georgia" pitchFamily="34" charset="-122"/>
                <a:cs typeface="Georgia" pitchFamily="34" charset="-120"/>
              </a:rPr>
              <a:t>Nicolas V. Mourawieff</a:t>
            </a:r>
            <a:endParaRPr lang="en-US" sz="1000" dirty="0"/>
          </a:p>
        </p:txBody>
      </p:sp>
      <p:sp>
        <p:nvSpPr>
          <p:cNvPr id="34" name="Text 32"/>
          <p:cNvSpPr/>
          <p:nvPr/>
        </p:nvSpPr>
        <p:spPr>
          <a:xfrm>
            <a:off x="6144768" y="2962656"/>
            <a:ext cx="2468880" cy="219456"/>
          </a:xfrm>
          <a:prstGeom prst="rect">
            <a:avLst/>
          </a:prstGeom>
          <a:noFill/>
          <a:ln/>
        </p:spPr>
        <p:txBody>
          <a:bodyPr wrap="square" lIns="0" tIns="0" rIns="0" bIns="0" rtlCol="0" anchor="ctr"/>
          <a:lstStyle/>
          <a:p>
            <a:pPr indent="0" marL="0">
              <a:buNone/>
            </a:pPr>
            <a:r>
              <a:rPr lang="en-US" sz="750" b="1" spc="100" kern="0" dirty="0">
                <a:solidFill>
                  <a:srgbClr val="A89968"/>
                </a:solidFill>
              </a:rPr>
              <a:t>fl. 1890–1910  ·  RUSSIA</a:t>
            </a:r>
            <a:endParaRPr lang="en-US" sz="750" dirty="0"/>
          </a:p>
        </p:txBody>
      </p:sp>
      <p:sp>
        <p:nvSpPr>
          <p:cNvPr id="35" name="Shape 33"/>
          <p:cNvSpPr/>
          <p:nvPr/>
        </p:nvSpPr>
        <p:spPr>
          <a:xfrm>
            <a:off x="6144768" y="3200400"/>
            <a:ext cx="2468880" cy="0"/>
          </a:xfrm>
          <a:prstGeom prst="line">
            <a:avLst/>
          </a:prstGeom>
          <a:noFill/>
          <a:ln w="6350">
            <a:solidFill>
              <a:srgbClr val="A89968"/>
            </a:solidFill>
            <a:prstDash val="dash"/>
          </a:ln>
        </p:spPr>
      </p:sp>
      <p:sp>
        <p:nvSpPr>
          <p:cNvPr id="36" name="Text 34"/>
          <p:cNvSpPr/>
          <p:nvPr/>
        </p:nvSpPr>
        <p:spPr>
          <a:xfrm>
            <a:off x="6144768" y="3264408"/>
            <a:ext cx="2468880" cy="804672"/>
          </a:xfrm>
          <a:prstGeom prst="rect">
            <a:avLst/>
          </a:prstGeom>
          <a:noFill/>
          <a:ln/>
        </p:spPr>
        <p:txBody>
          <a:bodyPr wrap="square" lIns="0" tIns="0" rIns="0" bIns="0" rtlCol="0" anchor="t"/>
          <a:lstStyle/>
          <a:p>
            <a:pPr algn="l" indent="0" marL="0">
              <a:buNone/>
            </a:pPr>
            <a:r>
              <a:rPr lang="en-US" sz="800" dirty="0">
                <a:solidFill>
                  <a:srgbClr val="E0E0E0"/>
                </a:solidFill>
              </a:rPr>
              <a:t>Russian diplomat and legal scholar. Former Minister of Justice of Russia. His presence gave Russia two of three arbitrator seats on the panel — an extraordinary weighting for a nation with no Venezuelan claims.</a:t>
            </a:r>
            <a:endParaRPr lang="en-US" sz="800" dirty="0"/>
          </a:p>
        </p:txBody>
      </p:sp>
      <p:sp>
        <p:nvSpPr>
          <p:cNvPr id="37" name="Text 35"/>
          <p:cNvSpPr/>
          <p:nvPr/>
        </p:nvSpPr>
        <p:spPr>
          <a:xfrm>
            <a:off x="6144768" y="4096512"/>
            <a:ext cx="2468880" cy="640080"/>
          </a:xfrm>
          <a:prstGeom prst="rect">
            <a:avLst/>
          </a:prstGeom>
          <a:noFill/>
          <a:ln/>
        </p:spPr>
        <p:txBody>
          <a:bodyPr wrap="square" lIns="0" tIns="0" rIns="0" bIns="0" rtlCol="0" anchor="t"/>
          <a:lstStyle/>
          <a:p>
            <a:pPr algn="l" indent="0" marL="0">
              <a:buNone/>
            </a:pPr>
            <a:r>
              <a:rPr lang="en-US" sz="750" i="1" dirty="0">
                <a:solidFill>
                  <a:srgbClr val="A89968"/>
                </a:solidFill>
              </a:rPr>
              <a:t>Two Russian arbitrators on a three-seat panel was not coincidence. Russia's interest: create binding precedent rewarding coercive creditors. No photograph confirmed in the public historical record.</a:t>
            </a:r>
            <a:endParaRPr lang="en-US" sz="750" dirty="0"/>
          </a:p>
        </p:txBody>
      </p:sp>
      <p:sp>
        <p:nvSpPr>
          <p:cNvPr id="38" name="Text 36"/>
          <p:cNvSpPr/>
          <p:nvPr/>
        </p:nvSpPr>
        <p:spPr>
          <a:xfrm>
            <a:off x="365760" y="4873752"/>
            <a:ext cx="8412480" cy="201168"/>
          </a:xfrm>
          <a:prstGeom prst="rect">
            <a:avLst/>
          </a:prstGeom>
          <a:noFill/>
          <a:ln/>
        </p:spPr>
        <p:txBody>
          <a:bodyPr wrap="square" lIns="0" tIns="0" rIns="0" bIns="0" rtlCol="0" anchor="ctr"/>
          <a:lstStyle/>
          <a:p>
            <a:pPr algn="r" indent="0" marL="0">
              <a:buNone/>
            </a:pPr>
            <a:r>
              <a:rPr lang="en-US" sz="750" dirty="0">
                <a:solidFill>
                  <a:srgbClr val="A89968"/>
                </a:solidFill>
              </a:rPr>
              <a:t>OilWatch401  ·  Doctrine as Authorization  ·  Premium Research — Part I of III</a:t>
            </a:r>
            <a:endParaRPr lang="en-US" sz="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D1520"/>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AF37"/>
          </a:solidFill>
          <a:ln/>
        </p:spPr>
      </p:sp>
      <p:sp>
        <p:nvSpPr>
          <p:cNvPr id="3" name="Text 1"/>
          <p:cNvSpPr/>
          <p:nvPr/>
        </p:nvSpPr>
        <p:spPr>
          <a:xfrm>
            <a:off x="457200" y="164592"/>
            <a:ext cx="8229600" cy="438912"/>
          </a:xfrm>
          <a:prstGeom prst="rect">
            <a:avLst/>
          </a:prstGeom>
          <a:noFill/>
          <a:ln/>
        </p:spPr>
        <p:txBody>
          <a:bodyPr wrap="square" lIns="0" tIns="0" rIns="0" bIns="0" rtlCol="0" anchor="ctr"/>
          <a:lstStyle/>
          <a:p>
            <a:pPr indent="0" marL="0">
              <a:buNone/>
            </a:pPr>
            <a:r>
              <a:rPr lang="en-US" sz="2800" b="1" dirty="0">
                <a:solidFill>
                  <a:srgbClr val="D4AF37"/>
                </a:solidFill>
                <a:latin typeface="Georgia" pitchFamily="34" charset="0"/>
                <a:ea typeface="Georgia" pitchFamily="34" charset="-122"/>
                <a:cs typeface="Georgia" pitchFamily="34" charset="-120"/>
              </a:rPr>
              <a:t>THE RULING — FEBRUARY 22, 1904</a:t>
            </a:r>
            <a:endParaRPr lang="en-US" sz="2800" dirty="0"/>
          </a:p>
        </p:txBody>
      </p:sp>
      <p:sp>
        <p:nvSpPr>
          <p:cNvPr id="4" name="Text 2"/>
          <p:cNvSpPr/>
          <p:nvPr/>
        </p:nvSpPr>
        <p:spPr>
          <a:xfrm>
            <a:off x="457200" y="621792"/>
            <a:ext cx="8229600" cy="256032"/>
          </a:xfrm>
          <a:prstGeom prst="rect">
            <a:avLst/>
          </a:prstGeom>
          <a:noFill/>
          <a:ln/>
        </p:spPr>
        <p:txBody>
          <a:bodyPr wrap="square" lIns="0" tIns="0" rIns="0" bIns="0" rtlCol="0" anchor="ctr"/>
          <a:lstStyle/>
          <a:p>
            <a:pPr indent="0" marL="0">
              <a:buNone/>
            </a:pPr>
            <a:r>
              <a:rPr lang="en-US" sz="1000" i="1" dirty="0">
                <a:solidFill>
                  <a:srgbClr val="A89968"/>
                </a:solidFill>
              </a:rPr>
              <a:t>Permanent Court of Arbitration · The Hague · Arbitrators: Martens, Lammasch, Mourawieff</a:t>
            </a:r>
            <a:endParaRPr lang="en-US" sz="1000" dirty="0"/>
          </a:p>
        </p:txBody>
      </p:sp>
      <p:sp>
        <p:nvSpPr>
          <p:cNvPr id="5" name="Shape 3"/>
          <p:cNvSpPr/>
          <p:nvPr/>
        </p:nvSpPr>
        <p:spPr>
          <a:xfrm>
            <a:off x="365760" y="960120"/>
            <a:ext cx="8412480" cy="1261872"/>
          </a:xfrm>
          <a:prstGeom prst="rect">
            <a:avLst/>
          </a:prstGeom>
          <a:solidFill>
            <a:srgbClr val="1A1500"/>
          </a:solidFill>
          <a:ln/>
          <a:effectLst>
            <a:outerShdw sx="100000" sy="100000" kx="0" ky="0" algn="bl" rotWithShape="0" blurRad="101600" dist="38100" dir="8100000">
              <a:srgbClr val="000000">
                <a:alpha val="30000"/>
              </a:srgbClr>
            </a:outerShdw>
          </a:effectLst>
        </p:spPr>
      </p:sp>
      <p:sp>
        <p:nvSpPr>
          <p:cNvPr id="6" name="Shape 4"/>
          <p:cNvSpPr/>
          <p:nvPr/>
        </p:nvSpPr>
        <p:spPr>
          <a:xfrm>
            <a:off x="365760" y="960120"/>
            <a:ext cx="8412480" cy="45720"/>
          </a:xfrm>
          <a:prstGeom prst="rect">
            <a:avLst/>
          </a:prstGeom>
          <a:solidFill>
            <a:srgbClr val="D4AF37"/>
          </a:solidFill>
          <a:ln/>
        </p:spPr>
      </p:sp>
      <p:sp>
        <p:nvSpPr>
          <p:cNvPr id="7" name="Text 5"/>
          <p:cNvSpPr/>
          <p:nvPr/>
        </p:nvSpPr>
        <p:spPr>
          <a:xfrm>
            <a:off x="566928" y="1033272"/>
            <a:ext cx="8046720" cy="237744"/>
          </a:xfrm>
          <a:prstGeom prst="rect">
            <a:avLst/>
          </a:prstGeom>
          <a:noFill/>
          <a:ln/>
        </p:spPr>
        <p:txBody>
          <a:bodyPr wrap="square" lIns="0" tIns="0" rIns="0" bIns="0" rtlCol="0" anchor="ctr"/>
          <a:lstStyle/>
          <a:p>
            <a:pPr indent="0" marL="0">
              <a:buNone/>
            </a:pPr>
            <a:r>
              <a:rPr lang="en-US" sz="800" b="1" spc="200" kern="0" dirty="0">
                <a:solidFill>
                  <a:srgbClr val="D4AF37"/>
                </a:solidFill>
              </a:rPr>
              <a:t>THE RULING — VERBATIM</a:t>
            </a:r>
            <a:endParaRPr lang="en-US" sz="800" dirty="0"/>
          </a:p>
        </p:txBody>
      </p:sp>
      <p:sp>
        <p:nvSpPr>
          <p:cNvPr id="8" name="Text 6"/>
          <p:cNvSpPr/>
          <p:nvPr/>
        </p:nvSpPr>
        <p:spPr>
          <a:xfrm>
            <a:off x="566928" y="1298448"/>
            <a:ext cx="8046720" cy="822960"/>
          </a:xfrm>
          <a:prstGeom prst="rect">
            <a:avLst/>
          </a:prstGeom>
          <a:noFill/>
          <a:ln/>
        </p:spPr>
        <p:txBody>
          <a:bodyPr wrap="square" lIns="0" tIns="0" rIns="0" bIns="0" rtlCol="0" anchor="ctr"/>
          <a:lstStyle/>
          <a:p>
            <a:pPr algn="l" indent="0" marL="0">
              <a:buNone/>
            </a:pPr>
            <a:r>
              <a:rPr lang="en-US" sz="1150" i="1" dirty="0">
                <a:solidFill>
                  <a:srgbClr val="E0E0E0"/>
                </a:solidFill>
              </a:rPr>
              <a:t>"Germany, Great Britain and Italy have a right to preferential treatment for the payment of their claims against Venezuela. The three Powers have a right to preference in the payment of their claims by means of 30 per cent of the receipts of the Venezuelan ports of La Guayra and Puerto Cabello."</a:t>
            </a:r>
            <a:endParaRPr lang="en-US" sz="1150" dirty="0"/>
          </a:p>
        </p:txBody>
      </p:sp>
      <p:sp>
        <p:nvSpPr>
          <p:cNvPr id="9" name="Shape 7"/>
          <p:cNvSpPr/>
          <p:nvPr/>
        </p:nvSpPr>
        <p:spPr>
          <a:xfrm>
            <a:off x="365760" y="2359152"/>
            <a:ext cx="3977640" cy="242316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10" name="Shape 8"/>
          <p:cNvSpPr/>
          <p:nvPr/>
        </p:nvSpPr>
        <p:spPr>
          <a:xfrm>
            <a:off x="365760" y="2359152"/>
            <a:ext cx="50292" cy="2423160"/>
          </a:xfrm>
          <a:prstGeom prst="rect">
            <a:avLst/>
          </a:prstGeom>
          <a:solidFill>
            <a:srgbClr val="D4AF37"/>
          </a:solidFill>
          <a:ln/>
        </p:spPr>
      </p:sp>
      <p:sp>
        <p:nvSpPr>
          <p:cNvPr id="11" name="Text 9"/>
          <p:cNvSpPr/>
          <p:nvPr/>
        </p:nvSpPr>
        <p:spPr>
          <a:xfrm>
            <a:off x="548640" y="2450592"/>
            <a:ext cx="3657600" cy="237744"/>
          </a:xfrm>
          <a:prstGeom prst="rect">
            <a:avLst/>
          </a:prstGeom>
          <a:noFill/>
          <a:ln/>
        </p:spPr>
        <p:txBody>
          <a:bodyPr wrap="square" lIns="0" tIns="0" rIns="0" bIns="0" rtlCol="0" anchor="ctr"/>
          <a:lstStyle/>
          <a:p>
            <a:pPr indent="0" marL="0">
              <a:buNone/>
            </a:pPr>
            <a:r>
              <a:rPr lang="en-US" sz="850" b="1" spc="100" kern="0" dirty="0">
                <a:solidFill>
                  <a:srgbClr val="D4AF37"/>
                </a:solidFill>
              </a:rPr>
              <a:t>WHAT THE RULING SAID</a:t>
            </a:r>
            <a:endParaRPr lang="en-US" sz="850" dirty="0"/>
          </a:p>
        </p:txBody>
      </p:sp>
      <p:sp>
        <p:nvSpPr>
          <p:cNvPr id="12" name="Text 10"/>
          <p:cNvSpPr/>
          <p:nvPr/>
        </p:nvSpPr>
        <p:spPr>
          <a:xfrm>
            <a:off x="548640" y="2743200"/>
            <a:ext cx="3657600" cy="1965960"/>
          </a:xfrm>
          <a:prstGeom prst="rect">
            <a:avLst/>
          </a:prstGeom>
          <a:noFill/>
          <a:ln/>
        </p:spPr>
        <p:txBody>
          <a:bodyPr wrap="square" lIns="0" tIns="0" rIns="0" bIns="0" rtlCol="0" anchor="t"/>
          <a:lstStyle/>
          <a:p>
            <a:pPr algn="l" indent="0" marL="0">
              <a:buNone/>
            </a:pPr>
            <a:r>
              <a:rPr lang="en-US" sz="950" b="1" dirty="0">
                <a:solidFill>
                  <a:srgbClr val="D4AF37"/>
                </a:solidFill>
              </a:rPr>
              <a:t>Nations that blockaded Venezuela get paid FIRST</a:t>
            </a:r>
            <a:endParaRPr lang="en-US" sz="950" dirty="0"/>
          </a:p>
          <a:p>
            <a:pPr algn="l" indent="0" marL="0">
              <a:buNone/>
            </a:pPr>
            <a:r>
              <a:rPr lang="en-US" sz="950" dirty="0">
                <a:solidFill>
                  <a:srgbClr val="E0E0E0"/>
                </a:solidFill>
              </a:rPr>
              <a:t>— ahead of every other creditor nation that negotiated peacefully.</a:t>
            </a:r>
            <a:endParaRPr lang="en-US" sz="950" dirty="0"/>
          </a:p>
          <a:p>
            <a:pPr algn="l" indent="0" marL="0">
              <a:buNone/>
            </a:pPr>
            <a:endParaRPr lang="en-US" sz="950" dirty="0"/>
          </a:p>
          <a:p>
            <a:pPr algn="l" indent="0" marL="0">
              <a:buNone/>
            </a:pPr>
            <a:r>
              <a:rPr lang="en-US" sz="950" dirty="0">
                <a:solidFill>
                  <a:srgbClr val="E0E0E0"/>
                </a:solidFill>
              </a:rPr>
              <a:t>The court admitted:</a:t>
            </a:r>
            <a:endParaRPr lang="en-US" sz="950" dirty="0"/>
          </a:p>
          <a:p>
            <a:pPr algn="l" indent="0" marL="0">
              <a:buNone/>
            </a:pPr>
            <a:r>
              <a:rPr lang="en-US" sz="950" i="1" dirty="0">
                <a:solidFill>
                  <a:srgbClr val="D4AF37"/>
                </a:solidFill>
              </a:rPr>
              <a:t> "the law of nations afforded no clear rule"</a:t>
            </a:r>
            <a:endParaRPr lang="en-US" sz="950" dirty="0"/>
          </a:p>
          <a:p>
            <a:pPr algn="l" indent="0" marL="0">
              <a:buNone/>
            </a:pPr>
            <a:r>
              <a:rPr lang="en-US" sz="950" dirty="0">
                <a:solidFill>
                  <a:srgbClr val="E0E0E0"/>
                </a:solidFill>
              </a:rPr>
              <a:t> — they created precedent from nothing.</a:t>
            </a:r>
            <a:endParaRPr lang="en-US" sz="950" dirty="0"/>
          </a:p>
          <a:p>
            <a:pPr algn="l" indent="0" marL="0">
              <a:buNone/>
            </a:pPr>
            <a:endParaRPr lang="en-US" sz="950" dirty="0"/>
          </a:p>
          <a:p>
            <a:pPr algn="l" indent="0" marL="0">
              <a:buNone/>
            </a:pPr>
            <a:r>
              <a:rPr lang="en-US" sz="950" dirty="0">
                <a:solidFill>
                  <a:srgbClr val="E0E0E0"/>
                </a:solidFill>
              </a:rPr>
              <a:t>Belgium, France, Mexico, the Netherlands, Spain, Sweden, and Norway — all with peaceful claims — received no preferential status. They negotiated. They waited. They lost.</a:t>
            </a:r>
            <a:endParaRPr lang="en-US" sz="950" dirty="0"/>
          </a:p>
        </p:txBody>
      </p:sp>
      <p:sp>
        <p:nvSpPr>
          <p:cNvPr id="13" name="Shape 11"/>
          <p:cNvSpPr/>
          <p:nvPr/>
        </p:nvSpPr>
        <p:spPr>
          <a:xfrm>
            <a:off x="4617720" y="2359152"/>
            <a:ext cx="4160520" cy="2423160"/>
          </a:xfrm>
          <a:prstGeom prst="rect">
            <a:avLst/>
          </a:prstGeom>
          <a:solidFill>
            <a:srgbClr val="1A1500"/>
          </a:solidFill>
          <a:ln/>
          <a:effectLst>
            <a:outerShdw sx="100000" sy="100000" kx="0" ky="0" algn="bl" rotWithShape="0" blurRad="101600" dist="38100" dir="8100000">
              <a:srgbClr val="000000">
                <a:alpha val="30000"/>
              </a:srgbClr>
            </a:outerShdw>
          </a:effectLst>
        </p:spPr>
      </p:sp>
      <p:sp>
        <p:nvSpPr>
          <p:cNvPr id="14" name="Shape 12"/>
          <p:cNvSpPr/>
          <p:nvPr/>
        </p:nvSpPr>
        <p:spPr>
          <a:xfrm>
            <a:off x="4617720" y="2359152"/>
            <a:ext cx="50292" cy="2423160"/>
          </a:xfrm>
          <a:prstGeom prst="rect">
            <a:avLst/>
          </a:prstGeom>
          <a:solidFill>
            <a:srgbClr val="CC3333"/>
          </a:solidFill>
          <a:ln/>
        </p:spPr>
      </p:sp>
      <p:sp>
        <p:nvSpPr>
          <p:cNvPr id="15" name="Text 13"/>
          <p:cNvSpPr/>
          <p:nvPr/>
        </p:nvSpPr>
        <p:spPr>
          <a:xfrm>
            <a:off x="4800600" y="2450592"/>
            <a:ext cx="3840480" cy="237744"/>
          </a:xfrm>
          <a:prstGeom prst="rect">
            <a:avLst/>
          </a:prstGeom>
          <a:noFill/>
          <a:ln/>
        </p:spPr>
        <p:txBody>
          <a:bodyPr wrap="square" lIns="0" tIns="0" rIns="0" bIns="0" rtlCol="0" anchor="ctr"/>
          <a:lstStyle/>
          <a:p>
            <a:pPr indent="0" marL="0">
              <a:buNone/>
            </a:pPr>
            <a:r>
              <a:rPr lang="en-US" sz="850" b="1" spc="100" kern="0" dirty="0">
                <a:solidFill>
                  <a:srgbClr val="CC3333"/>
                </a:solidFill>
              </a:rPr>
              <a:t>WHAT THE RULING MEANT</a:t>
            </a:r>
            <a:endParaRPr lang="en-US" sz="850" dirty="0"/>
          </a:p>
        </p:txBody>
      </p:sp>
      <p:sp>
        <p:nvSpPr>
          <p:cNvPr id="16" name="Text 14"/>
          <p:cNvSpPr/>
          <p:nvPr/>
        </p:nvSpPr>
        <p:spPr>
          <a:xfrm>
            <a:off x="4800600" y="2743200"/>
            <a:ext cx="3886200" cy="1965960"/>
          </a:xfrm>
          <a:prstGeom prst="rect">
            <a:avLst/>
          </a:prstGeom>
          <a:noFill/>
          <a:ln/>
        </p:spPr>
        <p:txBody>
          <a:bodyPr wrap="square" lIns="0" tIns="0" rIns="0" bIns="0" rtlCol="0" anchor="t"/>
          <a:lstStyle/>
          <a:p>
            <a:pPr algn="l" indent="0" marL="0">
              <a:buNone/>
            </a:pPr>
            <a:r>
              <a:rPr lang="en-US" sz="950" dirty="0">
                <a:solidFill>
                  <a:srgbClr val="E0E0E0"/>
                </a:solidFill>
              </a:rPr>
              <a:t>The Hague had just </a:t>
            </a:r>
            <a:pPr algn="l" indent="0" marL="0">
              <a:buNone/>
            </a:pPr>
            <a:r>
              <a:rPr lang="en-US" sz="950" b="1" dirty="0">
                <a:solidFill>
                  <a:srgbClr val="D4AF37"/>
                </a:solidFill>
              </a:rPr>
              <a:t>priced aggression.</a:t>
            </a:r>
            <a:endParaRPr lang="en-US" sz="950" dirty="0"/>
          </a:p>
          <a:p>
            <a:pPr algn="l" indent="0" marL="0">
              <a:buNone/>
            </a:pPr>
            <a:endParaRPr lang="en-US" sz="950" dirty="0"/>
          </a:p>
          <a:p>
            <a:pPr algn="l" indent="0" marL="0">
              <a:buNone/>
            </a:pPr>
            <a:r>
              <a:rPr lang="en-US" sz="950" dirty="0">
                <a:solidFill>
                  <a:srgbClr val="E0E0E0"/>
                </a:solidFill>
              </a:rPr>
              <a:t>Every European creditor with a Latin American debt now had a legal incentive to deploy warships. File peacefully? Wait in line. Send a navy? Jump the queue.</a:t>
            </a:r>
            <a:endParaRPr lang="en-US" sz="950" dirty="0"/>
          </a:p>
          <a:p>
            <a:pPr algn="l" indent="0" marL="0">
              <a:buNone/>
            </a:pPr>
            <a:endParaRPr lang="en-US" sz="950" dirty="0"/>
          </a:p>
          <a:p>
            <a:pPr algn="l" indent="0" marL="0">
              <a:buNone/>
            </a:pPr>
            <a:r>
              <a:rPr lang="en-US" sz="950" i="1" dirty="0">
                <a:solidFill>
                  <a:srgbClr val="A89968"/>
                </a:solidFill>
              </a:rPr>
              <a:t>Roosevelt read this ruling and understood what it meant for the next thirty years:</a:t>
            </a:r>
            <a:endParaRPr lang="en-US" sz="950" dirty="0"/>
          </a:p>
          <a:p>
            <a:pPr algn="l" indent="0" marL="0">
              <a:buNone/>
            </a:pPr>
            <a:r>
              <a:rPr lang="en-US" sz="950" b="1" dirty="0">
                <a:solidFill>
                  <a:srgbClr val="E0E0E0"/>
                </a:solidFill>
              </a:rPr>
              <a:t>unlimited European military intervention across the Western Hemisphere — legally sanctioned by an international court.</a:t>
            </a:r>
            <a:endParaRPr lang="en-US" sz="950" dirty="0"/>
          </a:p>
        </p:txBody>
      </p:sp>
      <p:sp>
        <p:nvSpPr>
          <p:cNvPr id="17" name="Text 15"/>
          <p:cNvSpPr/>
          <p:nvPr/>
        </p:nvSpPr>
        <p:spPr>
          <a:xfrm>
            <a:off x="365760" y="4873752"/>
            <a:ext cx="8412480" cy="201168"/>
          </a:xfrm>
          <a:prstGeom prst="rect">
            <a:avLst/>
          </a:prstGeom>
          <a:noFill/>
          <a:ln/>
        </p:spPr>
        <p:txBody>
          <a:bodyPr wrap="square" lIns="0" tIns="0" rIns="0" bIns="0" rtlCol="0" anchor="ctr"/>
          <a:lstStyle/>
          <a:p>
            <a:pPr algn="r" indent="0" marL="0">
              <a:buNone/>
            </a:pPr>
            <a:r>
              <a:rPr lang="en-US" sz="750" dirty="0">
                <a:solidFill>
                  <a:srgbClr val="A89968"/>
                </a:solidFill>
              </a:rPr>
              <a:t>OilWatch401  ·  Doctrine as Authorization  ·  Premium Research — Part I of III</a:t>
            </a:r>
            <a:endParaRPr lang="en-US" sz="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D1520"/>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AF37"/>
          </a:solidFill>
          <a:ln/>
        </p:spPr>
      </p:sp>
      <p:sp>
        <p:nvSpPr>
          <p:cNvPr id="3" name="Text 1"/>
          <p:cNvSpPr/>
          <p:nvPr/>
        </p:nvSpPr>
        <p:spPr>
          <a:xfrm>
            <a:off x="457200" y="164592"/>
            <a:ext cx="8229600" cy="438912"/>
          </a:xfrm>
          <a:prstGeom prst="rect">
            <a:avLst/>
          </a:prstGeom>
          <a:noFill/>
          <a:ln/>
        </p:spPr>
        <p:txBody>
          <a:bodyPr wrap="square" lIns="0" tIns="0" rIns="0" bIns="0" rtlCol="0" anchor="ctr"/>
          <a:lstStyle/>
          <a:p>
            <a:pPr indent="0" marL="0">
              <a:buNone/>
            </a:pPr>
            <a:r>
              <a:rPr lang="en-US" sz="2800" b="1" dirty="0">
                <a:solidFill>
                  <a:srgbClr val="D4AF37"/>
                </a:solidFill>
                <a:latin typeface="Georgia" pitchFamily="34" charset="0"/>
                <a:ea typeface="Georgia" pitchFamily="34" charset="-122"/>
                <a:cs typeface="Georgia" pitchFamily="34" charset="-120"/>
              </a:rPr>
              <a:t>THE COROLLARY</a:t>
            </a:r>
            <a:endParaRPr lang="en-US" sz="2800" dirty="0"/>
          </a:p>
        </p:txBody>
      </p:sp>
      <p:sp>
        <p:nvSpPr>
          <p:cNvPr id="4" name="Text 2"/>
          <p:cNvSpPr/>
          <p:nvPr/>
        </p:nvSpPr>
        <p:spPr>
          <a:xfrm>
            <a:off x="457200" y="621792"/>
            <a:ext cx="8229600" cy="256032"/>
          </a:xfrm>
          <a:prstGeom prst="rect">
            <a:avLst/>
          </a:prstGeom>
          <a:noFill/>
          <a:ln/>
        </p:spPr>
        <p:txBody>
          <a:bodyPr wrap="square" lIns="0" tIns="0" rIns="0" bIns="0" rtlCol="0" anchor="ctr"/>
          <a:lstStyle/>
          <a:p>
            <a:pPr indent="0" marL="0">
              <a:buNone/>
            </a:pPr>
            <a:r>
              <a:rPr lang="en-US" sz="1000" i="1" dirty="0">
                <a:solidFill>
                  <a:srgbClr val="A89968"/>
                </a:solidFill>
              </a:rPr>
              <a:t>December 6, 1904 — Annual Message to Congress · Ten Months After The Hague Ruling · Monroe Inverted</a:t>
            </a:r>
            <a:endParaRPr lang="en-US" sz="1000" dirty="0"/>
          </a:p>
        </p:txBody>
      </p:sp>
      <p:sp>
        <p:nvSpPr>
          <p:cNvPr id="5" name="Shape 3"/>
          <p:cNvSpPr/>
          <p:nvPr/>
        </p:nvSpPr>
        <p:spPr>
          <a:xfrm>
            <a:off x="365760" y="960120"/>
            <a:ext cx="3794760" cy="3749040"/>
          </a:xfrm>
          <a:prstGeom prst="rect">
            <a:avLst/>
          </a:prstGeom>
          <a:solidFill>
            <a:srgbClr val="1C2B38"/>
          </a:solidFill>
          <a:ln/>
          <a:effectLst>
            <a:outerShdw sx="100000" sy="100000" kx="0" ky="0" algn="bl" rotWithShape="0" blurRad="101600" dist="38100" dir="8100000">
              <a:srgbClr val="000000">
                <a:alpha val="30000"/>
              </a:srgbClr>
            </a:outerShdw>
          </a:effectLst>
        </p:spPr>
      </p:sp>
      <p:sp>
        <p:nvSpPr>
          <p:cNvPr id="6" name="Shape 4"/>
          <p:cNvSpPr/>
          <p:nvPr/>
        </p:nvSpPr>
        <p:spPr>
          <a:xfrm>
            <a:off x="365760" y="960120"/>
            <a:ext cx="50292" cy="3749040"/>
          </a:xfrm>
          <a:prstGeom prst="rect">
            <a:avLst/>
          </a:prstGeom>
          <a:solidFill>
            <a:srgbClr val="4466CC"/>
          </a:solidFill>
          <a:ln/>
        </p:spPr>
      </p:sp>
      <p:sp>
        <p:nvSpPr>
          <p:cNvPr id="7" name="Text 5"/>
          <p:cNvSpPr/>
          <p:nvPr/>
        </p:nvSpPr>
        <p:spPr>
          <a:xfrm>
            <a:off x="548640" y="1051560"/>
            <a:ext cx="3474720" cy="256032"/>
          </a:xfrm>
          <a:prstGeom prst="rect">
            <a:avLst/>
          </a:prstGeom>
          <a:noFill/>
          <a:ln/>
        </p:spPr>
        <p:txBody>
          <a:bodyPr wrap="square" lIns="0" tIns="0" rIns="0" bIns="0" rtlCol="0" anchor="ctr"/>
          <a:lstStyle/>
          <a:p>
            <a:pPr indent="0" marL="0">
              <a:buNone/>
            </a:pPr>
            <a:r>
              <a:rPr lang="en-US" sz="1000" b="1" dirty="0">
                <a:solidFill>
                  <a:srgbClr val="8899FF"/>
                </a:solidFill>
                <a:latin typeface="Georgia" pitchFamily="34" charset="0"/>
                <a:ea typeface="Georgia" pitchFamily="34" charset="-122"/>
                <a:cs typeface="Georgia" pitchFamily="34" charset="-120"/>
              </a:rPr>
              <a:t>MONROE DOCTRINE · 1823</a:t>
            </a:r>
            <a:endParaRPr lang="en-US" sz="1000" dirty="0"/>
          </a:p>
        </p:txBody>
      </p:sp>
      <p:sp>
        <p:nvSpPr>
          <p:cNvPr id="8" name="Text 6"/>
          <p:cNvSpPr/>
          <p:nvPr/>
        </p:nvSpPr>
        <p:spPr>
          <a:xfrm>
            <a:off x="548640" y="1325880"/>
            <a:ext cx="3474720" cy="219456"/>
          </a:xfrm>
          <a:prstGeom prst="rect">
            <a:avLst/>
          </a:prstGeom>
          <a:noFill/>
          <a:ln/>
        </p:spPr>
        <p:txBody>
          <a:bodyPr wrap="square" lIns="0" tIns="0" rIns="0" bIns="0" rtlCol="0" anchor="ctr"/>
          <a:lstStyle/>
          <a:p>
            <a:pPr indent="0" marL="0">
              <a:buNone/>
            </a:pPr>
            <a:r>
              <a:rPr lang="en-US" sz="850" b="1" spc="200" kern="0" dirty="0">
                <a:solidFill>
                  <a:srgbClr val="8899FF"/>
                </a:solidFill>
              </a:rPr>
              <a:t>DEFENSIVE</a:t>
            </a:r>
            <a:endParaRPr lang="en-US" sz="850" dirty="0"/>
          </a:p>
        </p:txBody>
      </p:sp>
      <p:sp>
        <p:nvSpPr>
          <p:cNvPr id="9" name="Text 7"/>
          <p:cNvSpPr/>
          <p:nvPr/>
        </p:nvSpPr>
        <p:spPr>
          <a:xfrm>
            <a:off x="548640" y="1627632"/>
            <a:ext cx="3474720" cy="2926080"/>
          </a:xfrm>
          <a:prstGeom prst="rect">
            <a:avLst/>
          </a:prstGeom>
          <a:noFill/>
          <a:ln/>
        </p:spPr>
        <p:txBody>
          <a:bodyPr wrap="square" lIns="0" tIns="0" rIns="0" bIns="0" rtlCol="0" anchor="t"/>
          <a:lstStyle/>
          <a:p>
            <a:pPr algn="l" indent="0" marL="0">
              <a:buNone/>
            </a:pPr>
            <a:r>
              <a:rPr lang="en-US" sz="1000" b="1" dirty="0">
                <a:solidFill>
                  <a:srgbClr val="E0E0E0"/>
                </a:solidFill>
              </a:rPr>
              <a:t>"Europe cannot interfere in the Americas."
</a:t>
            </a:r>
            <a:endParaRPr lang="en-US" sz="1000" dirty="0"/>
          </a:p>
          <a:p>
            <a:pPr algn="l" indent="0" marL="0">
              <a:buNone/>
            </a:pPr>
            <a:r>
              <a:rPr lang="en-US" sz="1000" dirty="0">
                <a:solidFill>
                  <a:srgbClr val="E0E0E0"/>
                </a:solidFill>
              </a:rPr>
              <a:t>U.S. Navy guarantees protection.
</a:t>
            </a:r>
            <a:pPr algn="l" indent="0" marL="0">
              <a:buNone/>
            </a:pPr>
            <a:r>
              <a:rPr lang="en-US" sz="1000" dirty="0">
                <a:solidFill>
                  <a:srgbClr val="E0E0E0"/>
                </a:solidFill>
              </a:rPr>
              <a:t>Passive commitment.
</a:t>
            </a:r>
            <a:pPr algn="l" indent="0" marL="0">
              <a:buNone/>
            </a:pPr>
            <a:endParaRPr lang="en-US" sz="1000" dirty="0"/>
          </a:p>
          <a:p>
            <a:pPr algn="l" indent="0" marL="0">
              <a:buNone/>
            </a:pPr>
            <a:r>
              <a:rPr lang="en-US" sz="1000" b="1" dirty="0">
                <a:solidFill>
                  <a:srgbClr val="E0E0E0"/>
                </a:solidFill>
              </a:rPr>
              <a:t>Posture: </a:t>
            </a:r>
            <a:endParaRPr lang="en-US" sz="1000" dirty="0"/>
          </a:p>
          <a:p>
            <a:pPr algn="l" indent="0" marL="0">
              <a:buNone/>
            </a:pPr>
            <a:r>
              <a:rPr lang="en-US" sz="1000" dirty="0">
                <a:solidFill>
                  <a:srgbClr val="E0E0E0"/>
                </a:solidFill>
              </a:rPr>
              <a:t>We will defend IF Europe comes.
</a:t>
            </a:r>
            <a:pPr algn="l" indent="0" marL="0">
              <a:buNone/>
            </a:pPr>
            <a:r>
              <a:rPr lang="en-US" sz="1000" b="1" dirty="0">
                <a:solidFill>
                  <a:srgbClr val="E0E0E0"/>
                </a:solidFill>
              </a:rPr>
              <a:t>Trigger: </a:t>
            </a:r>
            <a:pPr algn="l" indent="0" marL="0">
              <a:buNone/>
            </a:pPr>
            <a:r>
              <a:rPr lang="en-US" sz="1000" dirty="0">
                <a:solidFill>
                  <a:srgbClr val="E0E0E0"/>
                </a:solidFill>
              </a:rPr>
              <a:t>Europe must act first.
</a:t>
            </a:r>
            <a:pPr algn="l" indent="0" marL="0">
              <a:buNone/>
            </a:pPr>
            <a:r>
              <a:rPr lang="en-US" sz="1000" b="1" dirty="0">
                <a:solidFill>
                  <a:srgbClr val="E0E0E0"/>
                </a:solidFill>
              </a:rPr>
              <a:t>Role: </a:t>
            </a:r>
            <a:pPr algn="l" indent="0" marL="0">
              <a:buNone/>
            </a:pPr>
            <a:r>
              <a:rPr lang="en-US" sz="1000" dirty="0">
                <a:solidFill>
                  <a:srgbClr val="E0E0E0"/>
                </a:solidFill>
              </a:rPr>
              <a:t>Protector of neighbors.
</a:t>
            </a:r>
            <a:pPr algn="l" indent="0" marL="0">
              <a:buNone/>
            </a:pPr>
            <a:endParaRPr lang="en-US" sz="1000" dirty="0"/>
          </a:p>
          <a:p>
            <a:pPr algn="l" indent="0" marL="0">
              <a:buNone/>
            </a:pPr>
            <a:r>
              <a:rPr lang="en-US" sz="1000" b="1" dirty="0">
                <a:solidFill>
                  <a:srgbClr val="E0E0E0"/>
                </a:solidFill>
              </a:rPr>
              <a:t>Origin: </a:t>
            </a:r>
            <a:endParaRPr lang="en-US" sz="1000" dirty="0"/>
          </a:p>
          <a:p>
            <a:pPr algn="l" indent="0" marL="0">
              <a:buNone/>
            </a:pPr>
            <a:r>
              <a:rPr lang="en-US" sz="1000" i="1" dirty="0">
                <a:solidFill>
                  <a:srgbClr val="A89968"/>
                </a:solidFill>
              </a:rPr>
              <a:t>Reaction to European colonization of the Americas. Purely defensive in intent.</a:t>
            </a:r>
            <a:endParaRPr lang="en-US" sz="1000" dirty="0"/>
          </a:p>
        </p:txBody>
      </p:sp>
      <p:sp>
        <p:nvSpPr>
          <p:cNvPr id="10" name="Text 8"/>
          <p:cNvSpPr/>
          <p:nvPr/>
        </p:nvSpPr>
        <p:spPr>
          <a:xfrm>
            <a:off x="4251960" y="2286000"/>
            <a:ext cx="685800" cy="685800"/>
          </a:xfrm>
          <a:prstGeom prst="rect">
            <a:avLst/>
          </a:prstGeom>
          <a:noFill/>
          <a:ln/>
        </p:spPr>
        <p:txBody>
          <a:bodyPr wrap="square" lIns="0" tIns="0" rIns="0" bIns="0" rtlCol="0" anchor="ctr"/>
          <a:lstStyle/>
          <a:p>
            <a:pPr algn="ctr" indent="0" marL="0">
              <a:buNone/>
            </a:pPr>
            <a:r>
              <a:rPr lang="en-US" sz="900" b="1" dirty="0">
                <a:solidFill>
                  <a:srgbClr val="D4AF37"/>
                </a:solidFill>
              </a:rPr>
              <a:t>→</a:t>
            </a:r>
            <a:endParaRPr lang="en-US" sz="900" dirty="0"/>
          </a:p>
          <a:p>
            <a:pPr algn="ctr" indent="0" marL="0">
              <a:buNone/>
            </a:pPr>
            <a:r>
              <a:rPr lang="en-US" sz="900" b="1" dirty="0">
                <a:solidFill>
                  <a:srgbClr val="D4AF37"/>
                </a:solidFill>
              </a:rPr>
              <a:t>INVERTED</a:t>
            </a:r>
            <a:endParaRPr lang="en-US" sz="900" dirty="0"/>
          </a:p>
        </p:txBody>
      </p:sp>
      <p:sp>
        <p:nvSpPr>
          <p:cNvPr id="11" name="Shape 9"/>
          <p:cNvSpPr/>
          <p:nvPr/>
        </p:nvSpPr>
        <p:spPr>
          <a:xfrm>
            <a:off x="5029200" y="960120"/>
            <a:ext cx="3749040" cy="3749040"/>
          </a:xfrm>
          <a:prstGeom prst="rect">
            <a:avLst/>
          </a:prstGeom>
          <a:solidFill>
            <a:srgbClr val="1A1500"/>
          </a:solidFill>
          <a:ln/>
          <a:effectLst>
            <a:outerShdw sx="100000" sy="100000" kx="0" ky="0" algn="bl" rotWithShape="0" blurRad="101600" dist="38100" dir="8100000">
              <a:srgbClr val="000000">
                <a:alpha val="30000"/>
              </a:srgbClr>
            </a:outerShdw>
          </a:effectLst>
        </p:spPr>
      </p:sp>
      <p:sp>
        <p:nvSpPr>
          <p:cNvPr id="12" name="Shape 10"/>
          <p:cNvSpPr/>
          <p:nvPr/>
        </p:nvSpPr>
        <p:spPr>
          <a:xfrm>
            <a:off x="5029200" y="960120"/>
            <a:ext cx="50292" cy="3749040"/>
          </a:xfrm>
          <a:prstGeom prst="rect">
            <a:avLst/>
          </a:prstGeom>
          <a:solidFill>
            <a:srgbClr val="D4AF37"/>
          </a:solidFill>
          <a:ln/>
        </p:spPr>
      </p:sp>
      <p:sp>
        <p:nvSpPr>
          <p:cNvPr id="13" name="Text 11"/>
          <p:cNvSpPr/>
          <p:nvPr/>
        </p:nvSpPr>
        <p:spPr>
          <a:xfrm>
            <a:off x="5212080" y="1051560"/>
            <a:ext cx="3474720" cy="256032"/>
          </a:xfrm>
          <a:prstGeom prst="rect">
            <a:avLst/>
          </a:prstGeom>
          <a:noFill/>
          <a:ln/>
        </p:spPr>
        <p:txBody>
          <a:bodyPr wrap="square" lIns="0" tIns="0" rIns="0" bIns="0" rtlCol="0" anchor="ctr"/>
          <a:lstStyle/>
          <a:p>
            <a:pPr indent="0" marL="0">
              <a:buNone/>
            </a:pPr>
            <a:r>
              <a:rPr lang="en-US" sz="1000" b="1" dirty="0">
                <a:solidFill>
                  <a:srgbClr val="D4AF37"/>
                </a:solidFill>
                <a:latin typeface="Georgia" pitchFamily="34" charset="0"/>
                <a:ea typeface="Georgia" pitchFamily="34" charset="-122"/>
                <a:cs typeface="Georgia" pitchFamily="34" charset="-120"/>
              </a:rPr>
              <a:t>ROOSEVELT COROLLARY · 1904</a:t>
            </a:r>
            <a:endParaRPr lang="en-US" sz="1000" dirty="0"/>
          </a:p>
        </p:txBody>
      </p:sp>
      <p:sp>
        <p:nvSpPr>
          <p:cNvPr id="14" name="Text 12"/>
          <p:cNvSpPr/>
          <p:nvPr/>
        </p:nvSpPr>
        <p:spPr>
          <a:xfrm>
            <a:off x="5212080" y="1325880"/>
            <a:ext cx="3474720" cy="219456"/>
          </a:xfrm>
          <a:prstGeom prst="rect">
            <a:avLst/>
          </a:prstGeom>
          <a:noFill/>
          <a:ln/>
        </p:spPr>
        <p:txBody>
          <a:bodyPr wrap="square" lIns="0" tIns="0" rIns="0" bIns="0" rtlCol="0" anchor="ctr"/>
          <a:lstStyle/>
          <a:p>
            <a:pPr indent="0" marL="0">
              <a:buNone/>
            </a:pPr>
            <a:r>
              <a:rPr lang="en-US" sz="850" b="1" spc="200" kern="0" dirty="0">
                <a:solidFill>
                  <a:srgbClr val="D4AF37"/>
                </a:solidFill>
              </a:rPr>
              <a:t>OFFENSIVE</a:t>
            </a:r>
            <a:endParaRPr lang="en-US" sz="850" dirty="0"/>
          </a:p>
        </p:txBody>
      </p:sp>
      <p:sp>
        <p:nvSpPr>
          <p:cNvPr id="15" name="Text 13"/>
          <p:cNvSpPr/>
          <p:nvPr/>
        </p:nvSpPr>
        <p:spPr>
          <a:xfrm>
            <a:off x="5212080" y="1627632"/>
            <a:ext cx="3474720" cy="2926080"/>
          </a:xfrm>
          <a:prstGeom prst="rect">
            <a:avLst/>
          </a:prstGeom>
          <a:noFill/>
          <a:ln/>
        </p:spPr>
        <p:txBody>
          <a:bodyPr wrap="square" lIns="0" tIns="0" rIns="0" bIns="0" rtlCol="0" anchor="t"/>
          <a:lstStyle/>
          <a:p>
            <a:pPr algn="l" indent="0" marL="0">
              <a:buNone/>
            </a:pPr>
            <a:r>
              <a:rPr lang="en-US" sz="1000" b="1" dirty="0">
                <a:solidFill>
                  <a:srgbClr val="E0E0E0"/>
                </a:solidFill>
              </a:rPr>
              <a:t>"Therefore, the U.S. MUST intervene to prevent European interference."
</a:t>
            </a:r>
            <a:endParaRPr lang="en-US" sz="1000" dirty="0"/>
          </a:p>
          <a:p>
            <a:pPr algn="l" indent="0" marL="0">
              <a:buNone/>
            </a:pPr>
            <a:r>
              <a:rPr lang="en-US" sz="1000" dirty="0">
                <a:solidFill>
                  <a:srgbClr val="E0E0E0"/>
                </a:solidFill>
              </a:rPr>
              <a:t>U.S. becomes hemispheric policeman.
</a:t>
            </a:r>
            <a:pPr algn="l" indent="0" marL="0">
              <a:buNone/>
            </a:pPr>
            <a:r>
              <a:rPr lang="en-US" sz="1000" dirty="0">
                <a:solidFill>
                  <a:srgbClr val="E0E0E0"/>
                </a:solidFill>
              </a:rPr>
              <a:t>Active, pre-emptive stewardship.
</a:t>
            </a:r>
            <a:pPr algn="l" indent="0" marL="0">
              <a:buNone/>
            </a:pPr>
            <a:endParaRPr lang="en-US" sz="1000" dirty="0"/>
          </a:p>
          <a:p>
            <a:pPr algn="l" indent="0" marL="0">
              <a:buNone/>
            </a:pPr>
            <a:r>
              <a:rPr lang="en-US" sz="1000" b="1" dirty="0">
                <a:solidFill>
                  <a:srgbClr val="E0E0E0"/>
                </a:solidFill>
              </a:rPr>
              <a:t>Posture: </a:t>
            </a:r>
            <a:endParaRPr lang="en-US" sz="1000" dirty="0"/>
          </a:p>
          <a:p>
            <a:pPr algn="l" indent="0" marL="0">
              <a:buNone/>
            </a:pPr>
            <a:r>
              <a:rPr lang="en-US" sz="1000" dirty="0">
                <a:solidFill>
                  <a:srgbClr val="E0E0E0"/>
                </a:solidFill>
              </a:rPr>
              <a:t>We act BEFORE Europe can.
</a:t>
            </a:r>
            <a:pPr algn="l" indent="0" marL="0">
              <a:buNone/>
            </a:pPr>
            <a:r>
              <a:rPr lang="en-US" sz="1000" b="1" dirty="0">
                <a:solidFill>
                  <a:srgbClr val="E0E0E0"/>
                </a:solidFill>
              </a:rPr>
              <a:t>Trigger: </a:t>
            </a:r>
            <a:pPr algn="l" indent="0" marL="0">
              <a:buNone/>
            </a:pPr>
            <a:r>
              <a:rPr lang="en-US" sz="1000" dirty="0">
                <a:solidFill>
                  <a:srgbClr val="E0E0E0"/>
                </a:solidFill>
              </a:rPr>
              <a:t>"Chronic wrongdoing" is sufficient.
</a:t>
            </a:r>
            <a:pPr algn="l" indent="0" marL="0">
              <a:buNone/>
            </a:pPr>
            <a:r>
              <a:rPr lang="en-US" sz="1000" b="1" dirty="0">
                <a:solidFill>
                  <a:srgbClr val="E0E0E0"/>
                </a:solidFill>
              </a:rPr>
              <a:t>Role: </a:t>
            </a:r>
            <a:pPr algn="l" indent="0" marL="0">
              <a:buNone/>
            </a:pPr>
            <a:r>
              <a:rPr lang="en-US" sz="1000" dirty="0">
                <a:solidFill>
                  <a:srgbClr val="E0E0E0"/>
                </a:solidFill>
              </a:rPr>
              <a:t>Enforcer of hemispheric order.
</a:t>
            </a:r>
            <a:pPr algn="l" indent="0" marL="0">
              <a:buNone/>
            </a:pPr>
            <a:endParaRPr lang="en-US" sz="1000" dirty="0"/>
          </a:p>
          <a:p>
            <a:pPr algn="l" indent="0" marL="0">
              <a:buNone/>
            </a:pPr>
            <a:r>
              <a:rPr lang="en-US" sz="1000" b="1" dirty="0">
                <a:solidFill>
                  <a:srgbClr val="E0E0E0"/>
                </a:solidFill>
              </a:rPr>
              <a:t>Result: </a:t>
            </a:r>
            <a:endParaRPr lang="en-US" sz="1000" dirty="0"/>
          </a:p>
          <a:p>
            <a:pPr algn="l" indent="0" marL="0">
              <a:buNone/>
            </a:pPr>
            <a:r>
              <a:rPr lang="en-US" sz="1000" i="1" dirty="0">
                <a:solidFill>
                  <a:srgbClr val="A89968"/>
                </a:solidFill>
              </a:rPr>
              <a:t>The doctrine did not change on paper. Its application inverted completely.</a:t>
            </a:r>
            <a:endParaRPr lang="en-US" sz="1000" dirty="0"/>
          </a:p>
        </p:txBody>
      </p:sp>
      <p:sp>
        <p:nvSpPr>
          <p:cNvPr id="16" name="Text 14"/>
          <p:cNvSpPr/>
          <p:nvPr/>
        </p:nvSpPr>
        <p:spPr>
          <a:xfrm>
            <a:off x="365760" y="4873752"/>
            <a:ext cx="8412480" cy="201168"/>
          </a:xfrm>
          <a:prstGeom prst="rect">
            <a:avLst/>
          </a:prstGeom>
          <a:noFill/>
          <a:ln/>
        </p:spPr>
        <p:txBody>
          <a:bodyPr wrap="square" lIns="0" tIns="0" rIns="0" bIns="0" rtlCol="0" anchor="ctr"/>
          <a:lstStyle/>
          <a:p>
            <a:pPr algn="r" indent="0" marL="0">
              <a:buNone/>
            </a:pPr>
            <a:r>
              <a:rPr lang="en-US" sz="750" dirty="0">
                <a:solidFill>
                  <a:srgbClr val="A89968"/>
                </a:solidFill>
              </a:rPr>
              <a:t>OilWatch401  ·  Doctrine as Authorization  ·  Premium Research — Part I of III</a:t>
            </a:r>
            <a:endParaRPr lang="en-US" sz="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Doctrine as Authorization: Venezuela 1902–1904</dc:title>
  <dc:subject>PptxGenJS Presentation</dc:subject>
  <dc:creator>OilWatch401</dc:creator>
  <cp:lastModifiedBy>OilWatch401</cp:lastModifiedBy>
  <cp:revision>1</cp:revision>
  <dcterms:created xsi:type="dcterms:W3CDTF">2026-05-11T00:32:19Z</dcterms:created>
  <dcterms:modified xsi:type="dcterms:W3CDTF">2026-05-11T00:32:19Z</dcterms:modified>
</cp:coreProperties>
</file>